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3"/>
  </p:notesMasterIdLst>
  <p:sldIdLst>
    <p:sldId id="312" r:id="rId6"/>
    <p:sldId id="256" r:id="rId7"/>
    <p:sldId id="259" r:id="rId8"/>
    <p:sldId id="260" r:id="rId9"/>
    <p:sldId id="265" r:id="rId10"/>
    <p:sldId id="264" r:id="rId11"/>
    <p:sldId id="313" r:id="rId12"/>
    <p:sldId id="273" r:id="rId13"/>
    <p:sldId id="281" r:id="rId14"/>
    <p:sldId id="278" r:id="rId15"/>
    <p:sldId id="289" r:id="rId16"/>
    <p:sldId id="288" r:id="rId17"/>
    <p:sldId id="307" r:id="rId18"/>
    <p:sldId id="308" r:id="rId19"/>
    <p:sldId id="290" r:id="rId20"/>
    <p:sldId id="291" r:id="rId21"/>
    <p:sldId id="294" r:id="rId22"/>
    <p:sldId id="296" r:id="rId23"/>
    <p:sldId id="297" r:id="rId24"/>
    <p:sldId id="309" r:id="rId25"/>
    <p:sldId id="292" r:id="rId26"/>
    <p:sldId id="298" r:id="rId27"/>
    <p:sldId id="299" r:id="rId28"/>
    <p:sldId id="295" r:id="rId29"/>
    <p:sldId id="271" r:id="rId30"/>
    <p:sldId id="262" r:id="rId31"/>
    <p:sldId id="277" r:id="rId32"/>
    <p:sldId id="286" r:id="rId33"/>
    <p:sldId id="302" r:id="rId34"/>
    <p:sldId id="279" r:id="rId35"/>
    <p:sldId id="306" r:id="rId36"/>
    <p:sldId id="274" r:id="rId37"/>
    <p:sldId id="304" r:id="rId38"/>
    <p:sldId id="285" r:id="rId39"/>
    <p:sldId id="284" r:id="rId40"/>
    <p:sldId id="311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8CDF41"/>
    <a:srgbClr val="B53FAF"/>
    <a:srgbClr val="40C2C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7" autoAdjust="0"/>
  </p:normalViewPr>
  <p:slideViewPr>
    <p:cSldViewPr>
      <p:cViewPr varScale="1">
        <p:scale>
          <a:sx n="81" d="100"/>
          <a:sy n="81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F1D8C-14F9-4BEB-99D0-CF10E494CD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BCD63-E2A2-4809-B5B2-B9B234540F60}">
      <dgm:prSet phldrT="[Text]" custT="1"/>
      <dgm:spPr/>
      <dgm:t>
        <a:bodyPr/>
        <a:lstStyle/>
        <a:p>
          <a:r>
            <a:rPr lang="en-US" sz="1800" b="1" dirty="0">
              <a:solidFill>
                <a:srgbClr val="FFFF00"/>
              </a:solidFill>
            </a:rPr>
            <a:t>2- Villi </a:t>
          </a:r>
          <a:r>
            <a:rPr lang="en-US" sz="1800" b="1" dirty="0">
              <a:solidFill>
                <a:schemeClr val="bg1"/>
              </a:solidFill>
            </a:rPr>
            <a:t>Covered by mucosal epithelium, primarily absorptive.</a:t>
          </a:r>
        </a:p>
        <a:p>
          <a:pPr>
            <a:buFont typeface="Arial" pitchFamily="34" charset="0"/>
            <a:buChar char="•"/>
          </a:pPr>
          <a:r>
            <a:rPr lang="en-US" sz="1800" b="1" dirty="0">
              <a:solidFill>
                <a:schemeClr val="bg1"/>
              </a:solidFill>
            </a:rPr>
            <a:t>Its structure supported by muscle, connective tissue and a capillary bed composed of one arteriole, one venule and a lymphatic capillary called a </a:t>
          </a:r>
          <a:r>
            <a:rPr lang="en-US" sz="2200" b="1" dirty="0">
              <a:solidFill>
                <a:srgbClr val="C00000"/>
              </a:solidFill>
            </a:rPr>
            <a:t>lacteal</a:t>
          </a:r>
          <a:endParaRPr lang="en-US" sz="2200" dirty="0">
            <a:solidFill>
              <a:srgbClr val="C00000"/>
            </a:solidFill>
          </a:endParaRPr>
        </a:p>
      </dgm:t>
    </dgm:pt>
    <dgm:pt modelId="{2B97B57C-BD61-4C30-8865-A6C4F3A8CC73}" type="parTrans" cxnId="{F08F6181-3CCE-4C2D-A842-5DBB9FFB3AFB}">
      <dgm:prSet/>
      <dgm:spPr/>
      <dgm:t>
        <a:bodyPr/>
        <a:lstStyle/>
        <a:p>
          <a:endParaRPr lang="en-US"/>
        </a:p>
      </dgm:t>
    </dgm:pt>
    <dgm:pt modelId="{28BD8730-3036-4D6D-809D-2C27114555E5}" type="sibTrans" cxnId="{F08F6181-3CCE-4C2D-A842-5DBB9FFB3AFB}">
      <dgm:prSet/>
      <dgm:spPr/>
      <dgm:t>
        <a:bodyPr/>
        <a:lstStyle/>
        <a:p>
          <a:endParaRPr lang="en-US"/>
        </a:p>
      </dgm:t>
    </dgm:pt>
    <dgm:pt modelId="{D69BB9F9-EA43-40FC-8AFC-A29600CA2353}">
      <dgm:prSet phldrT="[Text]" custT="1"/>
      <dgm:spPr/>
      <dgm:t>
        <a:bodyPr/>
        <a:lstStyle/>
        <a:p>
          <a:r>
            <a:rPr lang="en-US" sz="1800" b="1" i="1" dirty="0">
              <a:solidFill>
                <a:srgbClr val="FFFF00"/>
              </a:solidFill>
            </a:rPr>
            <a:t>3- micro-villi </a:t>
          </a:r>
          <a:r>
            <a:rPr lang="en-US" sz="1800" b="1" i="1" dirty="0">
              <a:solidFill>
                <a:schemeClr val="bg1"/>
              </a:solidFill>
            </a:rPr>
            <a:t>(brush boarder ) cover the luminal surface of the enterocytes </a:t>
          </a:r>
          <a:endParaRPr lang="en-US" sz="1800" dirty="0">
            <a:solidFill>
              <a:schemeClr val="bg1"/>
            </a:solidFill>
          </a:endParaRPr>
        </a:p>
      </dgm:t>
    </dgm:pt>
    <dgm:pt modelId="{FC5C9B94-0505-42AA-B3E4-4949363357F0}" type="parTrans" cxnId="{8944B8F6-96E0-429C-B2CB-4C450D042CA2}">
      <dgm:prSet/>
      <dgm:spPr/>
      <dgm:t>
        <a:bodyPr/>
        <a:lstStyle/>
        <a:p>
          <a:endParaRPr lang="en-US"/>
        </a:p>
      </dgm:t>
    </dgm:pt>
    <dgm:pt modelId="{E0C0E150-AE0C-4E6C-80F6-8FEAD211F323}" type="sibTrans" cxnId="{8944B8F6-96E0-429C-B2CB-4C450D042CA2}">
      <dgm:prSet/>
      <dgm:spPr/>
      <dgm:t>
        <a:bodyPr/>
        <a:lstStyle/>
        <a:p>
          <a:endParaRPr lang="en-US"/>
        </a:p>
      </dgm:t>
    </dgm:pt>
    <dgm:pt modelId="{9F5D98D2-4527-492D-B316-493C2C3782EC}">
      <dgm:prSet phldrT="[Text]"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US" sz="1800" b="1" dirty="0">
              <a:solidFill>
                <a:srgbClr val="FFFF00"/>
              </a:solidFill>
            </a:rPr>
            <a:t>1- Circular folds (Plicae circulares) </a:t>
          </a:r>
          <a:r>
            <a:rPr lang="en-US" sz="1800" b="1" dirty="0">
              <a:solidFill>
                <a:schemeClr val="bg1"/>
              </a:solidFill>
            </a:rPr>
            <a:t>Their shape causes the chyme to spiral, rather than move in a straight line. </a:t>
          </a:r>
        </a:p>
        <a:p>
          <a:pPr>
            <a:buFont typeface="Wingdings" pitchFamily="2" charset="2"/>
            <a:buChar char="q"/>
          </a:pPr>
          <a:r>
            <a:rPr lang="en-US" sz="1800" b="1" dirty="0">
              <a:solidFill>
                <a:schemeClr val="bg1"/>
              </a:solidFill>
            </a:rPr>
            <a:t>Provides the time needed for nutrients to be fully absorbed</a:t>
          </a:r>
          <a:r>
            <a:rPr lang="en-US" sz="1800" b="1" dirty="0">
              <a:solidFill>
                <a:srgbClr val="373D3F"/>
              </a:solidFill>
            </a:rPr>
            <a:t>.</a:t>
          </a:r>
          <a:endParaRPr lang="en-US" sz="1800" dirty="0"/>
        </a:p>
      </dgm:t>
    </dgm:pt>
    <dgm:pt modelId="{6778E2C1-AE04-4A36-A809-84B25F2DD49C}" type="sibTrans" cxnId="{7EABF0CD-9A4B-44A5-A782-EE633D7581FC}">
      <dgm:prSet/>
      <dgm:spPr/>
      <dgm:t>
        <a:bodyPr/>
        <a:lstStyle/>
        <a:p>
          <a:endParaRPr lang="en-US"/>
        </a:p>
      </dgm:t>
    </dgm:pt>
    <dgm:pt modelId="{0B8A794A-3CE1-4A43-8FB3-CFB4DA9D65F8}" type="parTrans" cxnId="{7EABF0CD-9A4B-44A5-A782-EE633D7581FC}">
      <dgm:prSet/>
      <dgm:spPr/>
      <dgm:t>
        <a:bodyPr/>
        <a:lstStyle/>
        <a:p>
          <a:endParaRPr lang="en-US"/>
        </a:p>
      </dgm:t>
    </dgm:pt>
    <dgm:pt modelId="{E118A234-95F7-421A-A551-42BE596397C1}" type="pres">
      <dgm:prSet presAssocID="{BEEF1D8C-14F9-4BEB-99D0-CF10E494CD25}" presName="linear" presStyleCnt="0">
        <dgm:presLayoutVars>
          <dgm:dir/>
          <dgm:animLvl val="lvl"/>
          <dgm:resizeHandles val="exact"/>
        </dgm:presLayoutVars>
      </dgm:prSet>
      <dgm:spPr/>
    </dgm:pt>
    <dgm:pt modelId="{78B0C3FF-4D4F-415A-BF97-AA35876486D0}" type="pres">
      <dgm:prSet presAssocID="{9F5D98D2-4527-492D-B316-493C2C3782EC}" presName="parentLin" presStyleCnt="0"/>
      <dgm:spPr/>
    </dgm:pt>
    <dgm:pt modelId="{9D66B480-8E70-41AE-867E-C8851EA2A337}" type="pres">
      <dgm:prSet presAssocID="{9F5D98D2-4527-492D-B316-493C2C3782EC}" presName="parentLeftMargin" presStyleLbl="node1" presStyleIdx="0" presStyleCnt="3"/>
      <dgm:spPr/>
    </dgm:pt>
    <dgm:pt modelId="{A37192D4-264D-4185-B664-D1B23D9E8A9E}" type="pres">
      <dgm:prSet presAssocID="{9F5D98D2-4527-492D-B316-493C2C3782EC}" presName="parentText" presStyleLbl="node1" presStyleIdx="0" presStyleCnt="3" custScaleX="126075">
        <dgm:presLayoutVars>
          <dgm:chMax val="0"/>
          <dgm:bulletEnabled val="1"/>
        </dgm:presLayoutVars>
      </dgm:prSet>
      <dgm:spPr/>
    </dgm:pt>
    <dgm:pt modelId="{2B0B207A-A994-457F-B86C-EE6D45030A05}" type="pres">
      <dgm:prSet presAssocID="{9F5D98D2-4527-492D-B316-493C2C3782EC}" presName="negativeSpace" presStyleCnt="0"/>
      <dgm:spPr/>
    </dgm:pt>
    <dgm:pt modelId="{250CBC27-F2A4-4D72-9F16-C5456D124545}" type="pres">
      <dgm:prSet presAssocID="{9F5D98D2-4527-492D-B316-493C2C3782EC}" presName="childText" presStyleLbl="conFgAcc1" presStyleIdx="0" presStyleCnt="3">
        <dgm:presLayoutVars>
          <dgm:bulletEnabled val="1"/>
        </dgm:presLayoutVars>
      </dgm:prSet>
      <dgm:spPr/>
    </dgm:pt>
    <dgm:pt modelId="{C07851B7-2473-4626-B381-C7FBE651BF1F}" type="pres">
      <dgm:prSet presAssocID="{6778E2C1-AE04-4A36-A809-84B25F2DD49C}" presName="spaceBetweenRectangles" presStyleCnt="0"/>
      <dgm:spPr/>
    </dgm:pt>
    <dgm:pt modelId="{731B973F-FDC6-42F5-8B4F-C1E14189873C}" type="pres">
      <dgm:prSet presAssocID="{301BCD63-E2A2-4809-B5B2-B9B234540F60}" presName="parentLin" presStyleCnt="0"/>
      <dgm:spPr/>
    </dgm:pt>
    <dgm:pt modelId="{61F8507E-EE93-4EFD-A9BC-5FECE9EA4E3B}" type="pres">
      <dgm:prSet presAssocID="{301BCD63-E2A2-4809-B5B2-B9B234540F60}" presName="parentLeftMargin" presStyleLbl="node1" presStyleIdx="0" presStyleCnt="3"/>
      <dgm:spPr/>
    </dgm:pt>
    <dgm:pt modelId="{46F583C8-BD2F-44F3-A772-D49155B470D1}" type="pres">
      <dgm:prSet presAssocID="{301BCD63-E2A2-4809-B5B2-B9B234540F60}" presName="parentText" presStyleLbl="node1" presStyleIdx="1" presStyleCnt="3" custScaleX="126075" custScaleY="140231">
        <dgm:presLayoutVars>
          <dgm:chMax val="0"/>
          <dgm:bulletEnabled val="1"/>
        </dgm:presLayoutVars>
      </dgm:prSet>
      <dgm:spPr/>
    </dgm:pt>
    <dgm:pt modelId="{7D250407-028C-408A-B051-929FC649A148}" type="pres">
      <dgm:prSet presAssocID="{301BCD63-E2A2-4809-B5B2-B9B234540F60}" presName="negativeSpace" presStyleCnt="0"/>
      <dgm:spPr/>
    </dgm:pt>
    <dgm:pt modelId="{C3455D40-B250-4369-BF1A-F06D607469BF}" type="pres">
      <dgm:prSet presAssocID="{301BCD63-E2A2-4809-B5B2-B9B234540F60}" presName="childText" presStyleLbl="conFgAcc1" presStyleIdx="1" presStyleCnt="3">
        <dgm:presLayoutVars>
          <dgm:bulletEnabled val="1"/>
        </dgm:presLayoutVars>
      </dgm:prSet>
      <dgm:spPr/>
    </dgm:pt>
    <dgm:pt modelId="{AB9C12A7-7B0F-47A7-8040-9CFC81963C1E}" type="pres">
      <dgm:prSet presAssocID="{28BD8730-3036-4D6D-809D-2C27114555E5}" presName="spaceBetweenRectangles" presStyleCnt="0"/>
      <dgm:spPr/>
    </dgm:pt>
    <dgm:pt modelId="{29D2C4AB-EDEA-4C44-9F3E-2F4758682BFB}" type="pres">
      <dgm:prSet presAssocID="{D69BB9F9-EA43-40FC-8AFC-A29600CA2353}" presName="parentLin" presStyleCnt="0"/>
      <dgm:spPr/>
    </dgm:pt>
    <dgm:pt modelId="{51D01843-2D3F-4CF9-9734-0C366DAF4383}" type="pres">
      <dgm:prSet presAssocID="{D69BB9F9-EA43-40FC-8AFC-A29600CA2353}" presName="parentLeftMargin" presStyleLbl="node1" presStyleIdx="1" presStyleCnt="3"/>
      <dgm:spPr/>
    </dgm:pt>
    <dgm:pt modelId="{3C5C5D8A-0083-444A-B6D9-19417E0AB75C}" type="pres">
      <dgm:prSet presAssocID="{D69BB9F9-EA43-40FC-8AFC-A29600CA2353}" presName="parentText" presStyleLbl="node1" presStyleIdx="2" presStyleCnt="3" custScaleX="126075">
        <dgm:presLayoutVars>
          <dgm:chMax val="0"/>
          <dgm:bulletEnabled val="1"/>
        </dgm:presLayoutVars>
      </dgm:prSet>
      <dgm:spPr/>
    </dgm:pt>
    <dgm:pt modelId="{DF2AEB22-D176-47DB-AB31-E5B749C7ACC0}" type="pres">
      <dgm:prSet presAssocID="{D69BB9F9-EA43-40FC-8AFC-A29600CA2353}" presName="negativeSpace" presStyleCnt="0"/>
      <dgm:spPr/>
    </dgm:pt>
    <dgm:pt modelId="{2354459D-EC4B-4E13-ADDA-9932BE2A817D}" type="pres">
      <dgm:prSet presAssocID="{D69BB9F9-EA43-40FC-8AFC-A29600CA23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214B05-8FD8-4DF7-8711-2EEC2FD9328E}" type="presOf" srcId="{D69BB9F9-EA43-40FC-8AFC-A29600CA2353}" destId="{3C5C5D8A-0083-444A-B6D9-19417E0AB75C}" srcOrd="1" destOrd="0" presId="urn:microsoft.com/office/officeart/2005/8/layout/list1"/>
    <dgm:cxn modelId="{D79F6219-401E-48C0-BD7F-72A2CED3AAD3}" type="presOf" srcId="{9F5D98D2-4527-492D-B316-493C2C3782EC}" destId="{9D66B480-8E70-41AE-867E-C8851EA2A337}" srcOrd="0" destOrd="0" presId="urn:microsoft.com/office/officeart/2005/8/layout/list1"/>
    <dgm:cxn modelId="{96075E73-E93D-4831-A470-C678D1B2DDA7}" type="presOf" srcId="{D69BB9F9-EA43-40FC-8AFC-A29600CA2353}" destId="{51D01843-2D3F-4CF9-9734-0C366DAF4383}" srcOrd="0" destOrd="0" presId="urn:microsoft.com/office/officeart/2005/8/layout/list1"/>
    <dgm:cxn modelId="{F08F6181-3CCE-4C2D-A842-5DBB9FFB3AFB}" srcId="{BEEF1D8C-14F9-4BEB-99D0-CF10E494CD25}" destId="{301BCD63-E2A2-4809-B5B2-B9B234540F60}" srcOrd="1" destOrd="0" parTransId="{2B97B57C-BD61-4C30-8865-A6C4F3A8CC73}" sibTransId="{28BD8730-3036-4D6D-809D-2C27114555E5}"/>
    <dgm:cxn modelId="{6883E38C-827F-4F13-825A-C7F346B81157}" type="presOf" srcId="{301BCD63-E2A2-4809-B5B2-B9B234540F60}" destId="{46F583C8-BD2F-44F3-A772-D49155B470D1}" srcOrd="1" destOrd="0" presId="urn:microsoft.com/office/officeart/2005/8/layout/list1"/>
    <dgm:cxn modelId="{0C85E19E-F14D-4D05-BB4A-D3CAEC684644}" type="presOf" srcId="{301BCD63-E2A2-4809-B5B2-B9B234540F60}" destId="{61F8507E-EE93-4EFD-A9BC-5FECE9EA4E3B}" srcOrd="0" destOrd="0" presId="urn:microsoft.com/office/officeart/2005/8/layout/list1"/>
    <dgm:cxn modelId="{4D66C5A2-E67C-46B7-95DE-A6D793907EEF}" type="presOf" srcId="{BEEF1D8C-14F9-4BEB-99D0-CF10E494CD25}" destId="{E118A234-95F7-421A-A551-42BE596397C1}" srcOrd="0" destOrd="0" presId="urn:microsoft.com/office/officeart/2005/8/layout/list1"/>
    <dgm:cxn modelId="{CF47ACCA-8FED-49D7-822E-214A4482C822}" type="presOf" srcId="{9F5D98D2-4527-492D-B316-493C2C3782EC}" destId="{A37192D4-264D-4185-B664-D1B23D9E8A9E}" srcOrd="1" destOrd="0" presId="urn:microsoft.com/office/officeart/2005/8/layout/list1"/>
    <dgm:cxn modelId="{7EABF0CD-9A4B-44A5-A782-EE633D7581FC}" srcId="{BEEF1D8C-14F9-4BEB-99D0-CF10E494CD25}" destId="{9F5D98D2-4527-492D-B316-493C2C3782EC}" srcOrd="0" destOrd="0" parTransId="{0B8A794A-3CE1-4A43-8FB3-CFB4DA9D65F8}" sibTransId="{6778E2C1-AE04-4A36-A809-84B25F2DD49C}"/>
    <dgm:cxn modelId="{8944B8F6-96E0-429C-B2CB-4C450D042CA2}" srcId="{BEEF1D8C-14F9-4BEB-99D0-CF10E494CD25}" destId="{D69BB9F9-EA43-40FC-8AFC-A29600CA2353}" srcOrd="2" destOrd="0" parTransId="{FC5C9B94-0505-42AA-B3E4-4949363357F0}" sibTransId="{E0C0E150-AE0C-4E6C-80F6-8FEAD211F323}"/>
    <dgm:cxn modelId="{8DE15133-B5D5-4062-9120-C3B033F4DC69}" type="presParOf" srcId="{E118A234-95F7-421A-A551-42BE596397C1}" destId="{78B0C3FF-4D4F-415A-BF97-AA35876486D0}" srcOrd="0" destOrd="0" presId="urn:microsoft.com/office/officeart/2005/8/layout/list1"/>
    <dgm:cxn modelId="{A03C8D10-DFAB-42CE-B473-FA167BA80120}" type="presParOf" srcId="{78B0C3FF-4D4F-415A-BF97-AA35876486D0}" destId="{9D66B480-8E70-41AE-867E-C8851EA2A337}" srcOrd="0" destOrd="0" presId="urn:microsoft.com/office/officeart/2005/8/layout/list1"/>
    <dgm:cxn modelId="{F6E1E837-09EC-4A3E-AFA4-E4F4D560DC40}" type="presParOf" srcId="{78B0C3FF-4D4F-415A-BF97-AA35876486D0}" destId="{A37192D4-264D-4185-B664-D1B23D9E8A9E}" srcOrd="1" destOrd="0" presId="urn:microsoft.com/office/officeart/2005/8/layout/list1"/>
    <dgm:cxn modelId="{6916C083-6384-4B0A-BC56-D1072716038C}" type="presParOf" srcId="{E118A234-95F7-421A-A551-42BE596397C1}" destId="{2B0B207A-A994-457F-B86C-EE6D45030A05}" srcOrd="1" destOrd="0" presId="urn:microsoft.com/office/officeart/2005/8/layout/list1"/>
    <dgm:cxn modelId="{E1A3FDE3-61B5-4496-B4BB-45BB67CF5723}" type="presParOf" srcId="{E118A234-95F7-421A-A551-42BE596397C1}" destId="{250CBC27-F2A4-4D72-9F16-C5456D124545}" srcOrd="2" destOrd="0" presId="urn:microsoft.com/office/officeart/2005/8/layout/list1"/>
    <dgm:cxn modelId="{18183D63-3514-43BB-89B6-B3571548E13F}" type="presParOf" srcId="{E118A234-95F7-421A-A551-42BE596397C1}" destId="{C07851B7-2473-4626-B381-C7FBE651BF1F}" srcOrd="3" destOrd="0" presId="urn:microsoft.com/office/officeart/2005/8/layout/list1"/>
    <dgm:cxn modelId="{AB33FD4D-B9CC-4682-B6C3-B960DA3A894B}" type="presParOf" srcId="{E118A234-95F7-421A-A551-42BE596397C1}" destId="{731B973F-FDC6-42F5-8B4F-C1E14189873C}" srcOrd="4" destOrd="0" presId="urn:microsoft.com/office/officeart/2005/8/layout/list1"/>
    <dgm:cxn modelId="{65C2B566-2EB1-49BD-A0B4-22C124B1626B}" type="presParOf" srcId="{731B973F-FDC6-42F5-8B4F-C1E14189873C}" destId="{61F8507E-EE93-4EFD-A9BC-5FECE9EA4E3B}" srcOrd="0" destOrd="0" presId="urn:microsoft.com/office/officeart/2005/8/layout/list1"/>
    <dgm:cxn modelId="{25B5BEFD-AB47-4358-B391-A1A1E23A6504}" type="presParOf" srcId="{731B973F-FDC6-42F5-8B4F-C1E14189873C}" destId="{46F583C8-BD2F-44F3-A772-D49155B470D1}" srcOrd="1" destOrd="0" presId="urn:microsoft.com/office/officeart/2005/8/layout/list1"/>
    <dgm:cxn modelId="{1B5D6413-720C-4F81-9F14-0D29E8871C74}" type="presParOf" srcId="{E118A234-95F7-421A-A551-42BE596397C1}" destId="{7D250407-028C-408A-B051-929FC649A148}" srcOrd="5" destOrd="0" presId="urn:microsoft.com/office/officeart/2005/8/layout/list1"/>
    <dgm:cxn modelId="{1A62D69E-B10F-4101-B37F-95269230F176}" type="presParOf" srcId="{E118A234-95F7-421A-A551-42BE596397C1}" destId="{C3455D40-B250-4369-BF1A-F06D607469BF}" srcOrd="6" destOrd="0" presId="urn:microsoft.com/office/officeart/2005/8/layout/list1"/>
    <dgm:cxn modelId="{FEEEE6DC-83BA-4905-BF0A-BD9DB09ADC48}" type="presParOf" srcId="{E118A234-95F7-421A-A551-42BE596397C1}" destId="{AB9C12A7-7B0F-47A7-8040-9CFC81963C1E}" srcOrd="7" destOrd="0" presId="urn:microsoft.com/office/officeart/2005/8/layout/list1"/>
    <dgm:cxn modelId="{0CA1CFBB-5DFB-415A-887A-2ECB461ACBC4}" type="presParOf" srcId="{E118A234-95F7-421A-A551-42BE596397C1}" destId="{29D2C4AB-EDEA-4C44-9F3E-2F4758682BFB}" srcOrd="8" destOrd="0" presId="urn:microsoft.com/office/officeart/2005/8/layout/list1"/>
    <dgm:cxn modelId="{2530711F-0704-43BA-817B-63BC98831E60}" type="presParOf" srcId="{29D2C4AB-EDEA-4C44-9F3E-2F4758682BFB}" destId="{51D01843-2D3F-4CF9-9734-0C366DAF4383}" srcOrd="0" destOrd="0" presId="urn:microsoft.com/office/officeart/2005/8/layout/list1"/>
    <dgm:cxn modelId="{9C323DB1-1582-435E-A015-A5673140C867}" type="presParOf" srcId="{29D2C4AB-EDEA-4C44-9F3E-2F4758682BFB}" destId="{3C5C5D8A-0083-444A-B6D9-19417E0AB75C}" srcOrd="1" destOrd="0" presId="urn:microsoft.com/office/officeart/2005/8/layout/list1"/>
    <dgm:cxn modelId="{E53D8D38-BD96-442F-9310-1DC793AEDD1C}" type="presParOf" srcId="{E118A234-95F7-421A-A551-42BE596397C1}" destId="{DF2AEB22-D176-47DB-AB31-E5B749C7ACC0}" srcOrd="9" destOrd="0" presId="urn:microsoft.com/office/officeart/2005/8/layout/list1"/>
    <dgm:cxn modelId="{924D9A86-AB47-44E0-BB19-813CF6E77793}" type="presParOf" srcId="{E118A234-95F7-421A-A551-42BE596397C1}" destId="{2354459D-EC4B-4E13-ADDA-9932BE2A81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37FD2-3FF9-4B36-BA0C-6517998A64A6}" type="doc">
      <dgm:prSet loTypeId="urn:microsoft.com/office/officeart/2005/8/layout/process4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E4B614-9323-4C54-8CFF-78A672F2C1B6}">
      <dgm:prSet phldrT="[Text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Fats (triglycerides)  are </a:t>
          </a:r>
          <a:r>
            <a:rPr lang="en-US" sz="2400" b="1" dirty="0">
              <a:solidFill>
                <a:srgbClr val="FF0000"/>
              </a:solidFill>
            </a:rPr>
            <a:t>cleaved by pancreatic lipase </a:t>
          </a:r>
          <a:r>
            <a:rPr lang="en-US" sz="2400" b="1" dirty="0">
              <a:solidFill>
                <a:schemeClr val="tx1"/>
              </a:solidFill>
            </a:rPr>
            <a:t>into </a:t>
          </a:r>
          <a:r>
            <a:rPr lang="en-US" sz="2400" b="1" dirty="0" err="1">
              <a:solidFill>
                <a:schemeClr val="tx1"/>
              </a:solidFill>
            </a:rPr>
            <a:t>monoglycerides</a:t>
          </a:r>
          <a:r>
            <a:rPr lang="en-US" sz="2400" b="1" dirty="0">
              <a:solidFill>
                <a:schemeClr val="tx1"/>
              </a:solidFill>
            </a:rPr>
            <a:t> and 2 free fatty acids</a:t>
          </a:r>
        </a:p>
      </dgm:t>
    </dgm:pt>
    <dgm:pt modelId="{98C58B00-CF4E-4059-8BD3-59DE2A4A88BB}" type="parTrans" cxnId="{D814266A-B058-4883-96C2-BBDE24CDB3C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E1C2DE4-BF00-4318-A34B-73E0127BD849}" type="sibTrans" cxnId="{D814266A-B058-4883-96C2-BBDE24CDB3C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50F89D9-1EA5-45F8-B100-873F0BAA5643}">
      <dgm:prSet phldrT="[Text]" custT="1"/>
      <dgm:spPr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Free Fatty acids, monoglycerides and fat soluble vitamins  (A,K,E,D) are  </a:t>
          </a:r>
          <a:r>
            <a:rPr lang="en-US" sz="2400" b="1" dirty="0">
              <a:solidFill>
                <a:srgbClr val="FF0000"/>
              </a:solidFill>
            </a:rPr>
            <a:t>emulsified </a:t>
          </a:r>
          <a:r>
            <a:rPr lang="en-US" sz="2400" b="1" dirty="0">
              <a:solidFill>
                <a:schemeClr val="tx1"/>
              </a:solidFill>
            </a:rPr>
            <a:t>by attachment to bile salt to </a:t>
          </a:r>
          <a:r>
            <a:rPr lang="en-US" sz="2400" b="1" dirty="0">
              <a:solidFill>
                <a:srgbClr val="FF0000"/>
              </a:solidFill>
            </a:rPr>
            <a:t>form micelles</a:t>
          </a:r>
        </a:p>
      </dgm:t>
    </dgm:pt>
    <dgm:pt modelId="{6E1E45DA-FFB6-492D-81E9-486BDD532BDB}" type="parTrans" cxnId="{8CBCA6F2-298C-4180-8ADA-7C374DEB58B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77D3732-FB88-490F-A46E-9656C1875D97}" type="sibTrans" cxnId="{8CBCA6F2-298C-4180-8ADA-7C374DEB58B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E6762AF-7C1E-4BCE-989C-052B5F9EC7CD}">
      <dgm:prSet phldrT="[Text]" custT="1"/>
      <dgm:spPr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Once micelles on brush border, the fatty acids are freed rapidly from bile salts</a:t>
          </a:r>
        </a:p>
      </dgm:t>
    </dgm:pt>
    <dgm:pt modelId="{A9763A16-4E90-4EFD-B085-65E67DE4DD3E}" type="parTrans" cxnId="{B3140953-A9F7-4ADF-BB13-4A28954E1A4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C8DD366-4284-47FB-B4D7-11E5E1094105}" type="sibTrans" cxnId="{B3140953-A9F7-4ADF-BB13-4A28954E1A4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34C0659-4B5A-4976-9488-587EC34D6CD2}">
      <dgm:prSet custT="1"/>
      <dgm:spPr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Enter into intestinal epithelial cells by </a:t>
          </a:r>
          <a:r>
            <a:rPr lang="en-US" sz="2400" b="1" dirty="0">
              <a:solidFill>
                <a:srgbClr val="FF0000"/>
              </a:solidFill>
            </a:rPr>
            <a:t>diffusion</a:t>
          </a:r>
          <a:r>
            <a:rPr lang="en-US" sz="2400" b="1" dirty="0">
              <a:solidFill>
                <a:schemeClr val="tx1"/>
              </a:solidFill>
            </a:rPr>
            <a:t>, again </a:t>
          </a:r>
          <a:r>
            <a:rPr lang="en-US" sz="2400" b="1" dirty="0">
              <a:solidFill>
                <a:srgbClr val="FF0000"/>
              </a:solidFill>
            </a:rPr>
            <a:t>reassembled into triglycerides</a:t>
          </a:r>
        </a:p>
      </dgm:t>
    </dgm:pt>
    <dgm:pt modelId="{66DE5416-123D-4421-A134-3AB7CDFA18F3}" type="parTrans" cxnId="{07AC5854-6CDE-4E3E-A05F-FFA71762199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A161819-6CB2-496D-A5AA-547EFD175D4A}" type="sibTrans" cxnId="{07AC5854-6CDE-4E3E-A05F-FFA71762199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E5B68B0-AFAF-4B8C-8B8B-D69CB981698C}">
      <dgm:prSet custT="1"/>
      <dgm:spPr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In endoplasmic reticulum, triglyceride </a:t>
          </a:r>
          <a:r>
            <a:rPr lang="en-US" sz="2400" b="1" dirty="0">
              <a:solidFill>
                <a:srgbClr val="FF0000"/>
              </a:solidFill>
            </a:rPr>
            <a:t>combine with proteins </a:t>
          </a:r>
          <a:r>
            <a:rPr lang="en-US" sz="2400" b="1" dirty="0">
              <a:solidFill>
                <a:schemeClr val="tx1"/>
              </a:solidFill>
            </a:rPr>
            <a:t>to form </a:t>
          </a:r>
          <a:r>
            <a:rPr lang="en-US" sz="2400" b="1" dirty="0">
              <a:solidFill>
                <a:srgbClr val="FF0000"/>
              </a:solidFill>
            </a:rPr>
            <a:t>chylomicron</a:t>
          </a:r>
        </a:p>
      </dgm:t>
    </dgm:pt>
    <dgm:pt modelId="{FF50D01E-B5E7-4867-89B8-46125BC9B30E}" type="parTrans" cxnId="{0666F34D-6F30-4983-A1B4-D0311C18042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058E476-D6F9-4A21-B0F6-37E2EE07067E}" type="sibTrans" cxnId="{0666F34D-6F30-4983-A1B4-D0311C18042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051428B-0CD3-420B-9898-0124BC39C603}">
      <dgm:prSet custT="1"/>
      <dgm:spPr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Chylomicrons </a:t>
          </a:r>
          <a:r>
            <a:rPr lang="en-US" sz="2400" b="1" dirty="0">
              <a:solidFill>
                <a:srgbClr val="FF0000"/>
              </a:solidFill>
            </a:rPr>
            <a:t>diffuse out </a:t>
          </a:r>
          <a:r>
            <a:rPr lang="en-US" sz="2400" b="1" dirty="0">
              <a:solidFill>
                <a:schemeClr val="tx1"/>
              </a:solidFill>
            </a:rPr>
            <a:t>from intestinal epithelium to </a:t>
          </a:r>
          <a:r>
            <a:rPr lang="en-US" sz="2400" b="1" dirty="0">
              <a:solidFill>
                <a:srgbClr val="FF0000"/>
              </a:solidFill>
            </a:rPr>
            <a:t>enter lacteals </a:t>
          </a:r>
        </a:p>
      </dgm:t>
    </dgm:pt>
    <dgm:pt modelId="{3BDFDB51-5B9C-4884-8A53-00C5A8812F3E}" type="parTrans" cxnId="{FCC7172D-F894-4675-B8EB-4C83036E177E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B17C38D-0DA0-49B3-91EC-0ACCD745EBF8}" type="sibTrans" cxnId="{FCC7172D-F894-4675-B8EB-4C83036E177E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47AC34E-6121-49B2-8B40-4290A5ED1D55}" type="pres">
      <dgm:prSet presAssocID="{E2F37FD2-3FF9-4B36-BA0C-6517998A64A6}" presName="Name0" presStyleCnt="0">
        <dgm:presLayoutVars>
          <dgm:dir/>
          <dgm:animLvl val="lvl"/>
          <dgm:resizeHandles val="exact"/>
        </dgm:presLayoutVars>
      </dgm:prSet>
      <dgm:spPr/>
    </dgm:pt>
    <dgm:pt modelId="{B739138A-E411-41CB-8A79-4084B930D36F}" type="pres">
      <dgm:prSet presAssocID="{9051428B-0CD3-420B-9898-0124BC39C603}" presName="boxAndChildre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4AC9E4E-FD5C-468A-A1B9-E6DC11854A9F}" type="pres">
      <dgm:prSet presAssocID="{9051428B-0CD3-420B-9898-0124BC39C603}" presName="parentTextBox" presStyleLbl="node1" presStyleIdx="0" presStyleCnt="6"/>
      <dgm:spPr/>
    </dgm:pt>
    <dgm:pt modelId="{25ADB3A6-177A-428E-95B2-5481B9506B8E}" type="pres">
      <dgm:prSet presAssocID="{F058E476-D6F9-4A21-B0F6-37E2EE07067E}" presName="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0339AF7-2BEA-43EA-8E88-E6EC9D60AC90}" type="pres">
      <dgm:prSet presAssocID="{CE5B68B0-AFAF-4B8C-8B8B-D69CB981698C}" presName="arrowAndChildre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85A7D9D-6F12-47B1-958C-43D6632EC3B5}" type="pres">
      <dgm:prSet presAssocID="{CE5B68B0-AFAF-4B8C-8B8B-D69CB981698C}" presName="parentTextArrow" presStyleLbl="node1" presStyleIdx="1" presStyleCnt="6"/>
      <dgm:spPr/>
    </dgm:pt>
    <dgm:pt modelId="{DA961672-74F0-4667-882E-6957B34880FB}" type="pres">
      <dgm:prSet presAssocID="{FA161819-6CB2-496D-A5AA-547EFD175D4A}" presName="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9D44A14-2327-4B60-AF67-A7176624B666}" type="pres">
      <dgm:prSet presAssocID="{534C0659-4B5A-4976-9488-587EC34D6CD2}" presName="arrowAndChildre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3E576E8-053C-4A67-BE75-5B6C97CB05BC}" type="pres">
      <dgm:prSet presAssocID="{534C0659-4B5A-4976-9488-587EC34D6CD2}" presName="parentTextArrow" presStyleLbl="node1" presStyleIdx="2" presStyleCnt="6"/>
      <dgm:spPr/>
    </dgm:pt>
    <dgm:pt modelId="{4E42F453-8599-4711-AE82-06B3B629B506}" type="pres">
      <dgm:prSet presAssocID="{3C8DD366-4284-47FB-B4D7-11E5E1094105}" presName="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77F00ED-CE52-4E0F-B05D-848640D7DFEF}" type="pres">
      <dgm:prSet presAssocID="{9E6762AF-7C1E-4BCE-989C-052B5F9EC7CD}" presName="arrowAndChildre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CF9889-15D5-4E00-A535-5DAC8FD9924D}" type="pres">
      <dgm:prSet presAssocID="{9E6762AF-7C1E-4BCE-989C-052B5F9EC7CD}" presName="parentTextArrow" presStyleLbl="node1" presStyleIdx="3" presStyleCnt="6"/>
      <dgm:spPr/>
    </dgm:pt>
    <dgm:pt modelId="{E5027239-CB6D-404F-BC8B-70D24EC794AE}" type="pres">
      <dgm:prSet presAssocID="{977D3732-FB88-490F-A46E-9656C1875D97}" presName="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5E4D9AA-9C8F-478B-8AE4-0E3986B29388}" type="pres">
      <dgm:prSet presAssocID="{350F89D9-1EA5-45F8-B100-873F0BAA5643}" presName="arrowAndChildre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3B05105-DFA0-4D5F-A2E5-92E799379BD5}" type="pres">
      <dgm:prSet presAssocID="{350F89D9-1EA5-45F8-B100-873F0BAA5643}" presName="parentTextArrow" presStyleLbl="node1" presStyleIdx="4" presStyleCnt="6"/>
      <dgm:spPr/>
    </dgm:pt>
    <dgm:pt modelId="{74E6DE2C-A8C0-4E26-93C1-A46B37A5FE6F}" type="pres">
      <dgm:prSet presAssocID="{3E1C2DE4-BF00-4318-A34B-73E0127BD849}" presName="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8613C8F-5383-44B6-B169-E40BFC3DF3BB}" type="pres">
      <dgm:prSet presAssocID="{3DE4B614-9323-4C54-8CFF-78A672F2C1B6}" presName="arrowAndChildre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DC4202F-5F01-45D7-A66E-50AEAF794759}" type="pres">
      <dgm:prSet presAssocID="{3DE4B614-9323-4C54-8CFF-78A672F2C1B6}" presName="parentTextArrow" presStyleLbl="node1" presStyleIdx="5" presStyleCnt="6"/>
      <dgm:spPr/>
    </dgm:pt>
  </dgm:ptLst>
  <dgm:cxnLst>
    <dgm:cxn modelId="{FCC7172D-F894-4675-B8EB-4C83036E177E}" srcId="{E2F37FD2-3FF9-4B36-BA0C-6517998A64A6}" destId="{9051428B-0CD3-420B-9898-0124BC39C603}" srcOrd="5" destOrd="0" parTransId="{3BDFDB51-5B9C-4884-8A53-00C5A8812F3E}" sibTransId="{5B17C38D-0DA0-49B3-91EC-0ACCD745EBF8}"/>
    <dgm:cxn modelId="{CC675B2D-D6DF-4796-8AE7-EC1F640B48FD}" type="presOf" srcId="{3DE4B614-9323-4C54-8CFF-78A672F2C1B6}" destId="{ADC4202F-5F01-45D7-A66E-50AEAF794759}" srcOrd="0" destOrd="0" presId="urn:microsoft.com/office/officeart/2005/8/layout/process4"/>
    <dgm:cxn modelId="{8EA70F3B-7BBD-459C-9A08-AAE2B858F8F8}" type="presOf" srcId="{534C0659-4B5A-4976-9488-587EC34D6CD2}" destId="{33E576E8-053C-4A67-BE75-5B6C97CB05BC}" srcOrd="0" destOrd="0" presId="urn:microsoft.com/office/officeart/2005/8/layout/process4"/>
    <dgm:cxn modelId="{D814266A-B058-4883-96C2-BBDE24CDB3CD}" srcId="{E2F37FD2-3FF9-4B36-BA0C-6517998A64A6}" destId="{3DE4B614-9323-4C54-8CFF-78A672F2C1B6}" srcOrd="0" destOrd="0" parTransId="{98C58B00-CF4E-4059-8BD3-59DE2A4A88BB}" sibTransId="{3E1C2DE4-BF00-4318-A34B-73E0127BD849}"/>
    <dgm:cxn modelId="{0666F34D-6F30-4983-A1B4-D0311C180423}" srcId="{E2F37FD2-3FF9-4B36-BA0C-6517998A64A6}" destId="{CE5B68B0-AFAF-4B8C-8B8B-D69CB981698C}" srcOrd="4" destOrd="0" parTransId="{FF50D01E-B5E7-4867-89B8-46125BC9B30E}" sibTransId="{F058E476-D6F9-4A21-B0F6-37E2EE07067E}"/>
    <dgm:cxn modelId="{CF7EDA4F-B2D5-42D1-B2FA-346FC299A602}" type="presOf" srcId="{CE5B68B0-AFAF-4B8C-8B8B-D69CB981698C}" destId="{B85A7D9D-6F12-47B1-958C-43D6632EC3B5}" srcOrd="0" destOrd="0" presId="urn:microsoft.com/office/officeart/2005/8/layout/process4"/>
    <dgm:cxn modelId="{B3140953-A9F7-4ADF-BB13-4A28954E1A4A}" srcId="{E2F37FD2-3FF9-4B36-BA0C-6517998A64A6}" destId="{9E6762AF-7C1E-4BCE-989C-052B5F9EC7CD}" srcOrd="2" destOrd="0" parTransId="{A9763A16-4E90-4EFD-B085-65E67DE4DD3E}" sibTransId="{3C8DD366-4284-47FB-B4D7-11E5E1094105}"/>
    <dgm:cxn modelId="{07AC5854-6CDE-4E3E-A05F-FFA717621996}" srcId="{E2F37FD2-3FF9-4B36-BA0C-6517998A64A6}" destId="{534C0659-4B5A-4976-9488-587EC34D6CD2}" srcOrd="3" destOrd="0" parTransId="{66DE5416-123D-4421-A134-3AB7CDFA18F3}" sibTransId="{FA161819-6CB2-496D-A5AA-547EFD175D4A}"/>
    <dgm:cxn modelId="{79142F88-6423-44C4-99B6-2278D5244D10}" type="presOf" srcId="{9E6762AF-7C1E-4BCE-989C-052B5F9EC7CD}" destId="{F1CF9889-15D5-4E00-A535-5DAC8FD9924D}" srcOrd="0" destOrd="0" presId="urn:microsoft.com/office/officeart/2005/8/layout/process4"/>
    <dgm:cxn modelId="{C52FA3A5-DFFD-4A84-95D9-23AF785ACDA7}" type="presOf" srcId="{9051428B-0CD3-420B-9898-0124BC39C603}" destId="{64AC9E4E-FD5C-468A-A1B9-E6DC11854A9F}" srcOrd="0" destOrd="0" presId="urn:microsoft.com/office/officeart/2005/8/layout/process4"/>
    <dgm:cxn modelId="{E97B6AAB-EF34-46EA-B5A7-4E8F5DFC0DAA}" type="presOf" srcId="{350F89D9-1EA5-45F8-B100-873F0BAA5643}" destId="{F3B05105-DFA0-4D5F-A2E5-92E799379BD5}" srcOrd="0" destOrd="0" presId="urn:microsoft.com/office/officeart/2005/8/layout/process4"/>
    <dgm:cxn modelId="{48AE4CC6-C64F-432C-A1F2-C00F64F4D60B}" type="presOf" srcId="{E2F37FD2-3FF9-4B36-BA0C-6517998A64A6}" destId="{947AC34E-6121-49B2-8B40-4290A5ED1D55}" srcOrd="0" destOrd="0" presId="urn:microsoft.com/office/officeart/2005/8/layout/process4"/>
    <dgm:cxn modelId="{8CBCA6F2-298C-4180-8ADA-7C374DEB58B5}" srcId="{E2F37FD2-3FF9-4B36-BA0C-6517998A64A6}" destId="{350F89D9-1EA5-45F8-B100-873F0BAA5643}" srcOrd="1" destOrd="0" parTransId="{6E1E45DA-FFB6-492D-81E9-486BDD532BDB}" sibTransId="{977D3732-FB88-490F-A46E-9656C1875D97}"/>
    <dgm:cxn modelId="{578D13A5-5AEE-475C-A266-834A99B43ED9}" type="presParOf" srcId="{947AC34E-6121-49B2-8B40-4290A5ED1D55}" destId="{B739138A-E411-41CB-8A79-4084B930D36F}" srcOrd="0" destOrd="0" presId="urn:microsoft.com/office/officeart/2005/8/layout/process4"/>
    <dgm:cxn modelId="{CCE5C182-D8A1-4A14-91FA-924C31706834}" type="presParOf" srcId="{B739138A-E411-41CB-8A79-4084B930D36F}" destId="{64AC9E4E-FD5C-468A-A1B9-E6DC11854A9F}" srcOrd="0" destOrd="0" presId="urn:microsoft.com/office/officeart/2005/8/layout/process4"/>
    <dgm:cxn modelId="{1829A096-698B-4FB5-B9E5-F08C72DE3EFE}" type="presParOf" srcId="{947AC34E-6121-49B2-8B40-4290A5ED1D55}" destId="{25ADB3A6-177A-428E-95B2-5481B9506B8E}" srcOrd="1" destOrd="0" presId="urn:microsoft.com/office/officeart/2005/8/layout/process4"/>
    <dgm:cxn modelId="{51A8CFD9-CB7D-4377-B727-36833F90167A}" type="presParOf" srcId="{947AC34E-6121-49B2-8B40-4290A5ED1D55}" destId="{70339AF7-2BEA-43EA-8E88-E6EC9D60AC90}" srcOrd="2" destOrd="0" presId="urn:microsoft.com/office/officeart/2005/8/layout/process4"/>
    <dgm:cxn modelId="{C4321A8D-A119-4FBD-8709-5D7FDF5B9926}" type="presParOf" srcId="{70339AF7-2BEA-43EA-8E88-E6EC9D60AC90}" destId="{B85A7D9D-6F12-47B1-958C-43D6632EC3B5}" srcOrd="0" destOrd="0" presId="urn:microsoft.com/office/officeart/2005/8/layout/process4"/>
    <dgm:cxn modelId="{0C1BFFA3-60A0-494A-B2E3-A809EC6B07BF}" type="presParOf" srcId="{947AC34E-6121-49B2-8B40-4290A5ED1D55}" destId="{DA961672-74F0-4667-882E-6957B34880FB}" srcOrd="3" destOrd="0" presId="urn:microsoft.com/office/officeart/2005/8/layout/process4"/>
    <dgm:cxn modelId="{32481AD4-BBF3-4AD2-BDBE-985361FD66D1}" type="presParOf" srcId="{947AC34E-6121-49B2-8B40-4290A5ED1D55}" destId="{09D44A14-2327-4B60-AF67-A7176624B666}" srcOrd="4" destOrd="0" presId="urn:microsoft.com/office/officeart/2005/8/layout/process4"/>
    <dgm:cxn modelId="{7071C7B5-3558-4B85-BD6B-6D7962467529}" type="presParOf" srcId="{09D44A14-2327-4B60-AF67-A7176624B666}" destId="{33E576E8-053C-4A67-BE75-5B6C97CB05BC}" srcOrd="0" destOrd="0" presId="urn:microsoft.com/office/officeart/2005/8/layout/process4"/>
    <dgm:cxn modelId="{567A13D3-C51E-4624-ABC3-D42556A19418}" type="presParOf" srcId="{947AC34E-6121-49B2-8B40-4290A5ED1D55}" destId="{4E42F453-8599-4711-AE82-06B3B629B506}" srcOrd="5" destOrd="0" presId="urn:microsoft.com/office/officeart/2005/8/layout/process4"/>
    <dgm:cxn modelId="{42ADCEC2-F321-4EF2-80C8-4AD35784C27C}" type="presParOf" srcId="{947AC34E-6121-49B2-8B40-4290A5ED1D55}" destId="{B77F00ED-CE52-4E0F-B05D-848640D7DFEF}" srcOrd="6" destOrd="0" presId="urn:microsoft.com/office/officeart/2005/8/layout/process4"/>
    <dgm:cxn modelId="{4927AA20-8917-40B6-AC44-95D68C1D1401}" type="presParOf" srcId="{B77F00ED-CE52-4E0F-B05D-848640D7DFEF}" destId="{F1CF9889-15D5-4E00-A535-5DAC8FD9924D}" srcOrd="0" destOrd="0" presId="urn:microsoft.com/office/officeart/2005/8/layout/process4"/>
    <dgm:cxn modelId="{033D54DC-060C-402F-A29F-CB0F4B744D98}" type="presParOf" srcId="{947AC34E-6121-49B2-8B40-4290A5ED1D55}" destId="{E5027239-CB6D-404F-BC8B-70D24EC794AE}" srcOrd="7" destOrd="0" presId="urn:microsoft.com/office/officeart/2005/8/layout/process4"/>
    <dgm:cxn modelId="{6B979E3D-5922-4602-8A05-D02C3698DE71}" type="presParOf" srcId="{947AC34E-6121-49B2-8B40-4290A5ED1D55}" destId="{E5E4D9AA-9C8F-478B-8AE4-0E3986B29388}" srcOrd="8" destOrd="0" presId="urn:microsoft.com/office/officeart/2005/8/layout/process4"/>
    <dgm:cxn modelId="{321FD7BC-2625-4403-907B-76FB51C250BD}" type="presParOf" srcId="{E5E4D9AA-9C8F-478B-8AE4-0E3986B29388}" destId="{F3B05105-DFA0-4D5F-A2E5-92E799379BD5}" srcOrd="0" destOrd="0" presId="urn:microsoft.com/office/officeart/2005/8/layout/process4"/>
    <dgm:cxn modelId="{B611EBDE-3218-42D4-9906-D9DC40E54CAF}" type="presParOf" srcId="{947AC34E-6121-49B2-8B40-4290A5ED1D55}" destId="{74E6DE2C-A8C0-4E26-93C1-A46B37A5FE6F}" srcOrd="9" destOrd="0" presId="urn:microsoft.com/office/officeart/2005/8/layout/process4"/>
    <dgm:cxn modelId="{EEB4DB27-A2C4-4C81-BADD-85F12751FC41}" type="presParOf" srcId="{947AC34E-6121-49B2-8B40-4290A5ED1D55}" destId="{C8613C8F-5383-44B6-B169-E40BFC3DF3BB}" srcOrd="10" destOrd="0" presId="urn:microsoft.com/office/officeart/2005/8/layout/process4"/>
    <dgm:cxn modelId="{A0C24184-7D24-4E3E-806D-057B7AAB834A}" type="presParOf" srcId="{C8613C8F-5383-44B6-B169-E40BFC3DF3BB}" destId="{ADC4202F-5F01-45D7-A66E-50AEAF7947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18D97-3335-4681-BAAA-1D16F53A36DD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B7E1FD-CD51-4F89-8FE4-F66BFDC3323E}">
      <dgm:prSet phldrT="[Text]" custT="1"/>
      <dgm:spPr>
        <a:solidFill>
          <a:srgbClr val="FFFF99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</a:rPr>
            <a:t>In duodenum, B12 bind to Intrinsic factor which is secreted from Parietal cell in the stomach.</a:t>
          </a:r>
        </a:p>
      </dgm:t>
    </dgm:pt>
    <dgm:pt modelId="{C3CDA8EC-4F1E-40A9-9446-E406E1A1D19B}" type="parTrans" cxnId="{59FAC0F7-EE16-450C-9B86-C3AB75BF090A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AAC2B19C-5D8C-4FE3-9D65-CD5D3F70B00D}" type="sibTrans" cxnId="{59FAC0F7-EE16-450C-9B86-C3AB75BF090A}">
      <dgm:prSet custT="1"/>
      <dgm:spPr>
        <a:solidFill>
          <a:srgbClr val="B53FAF">
            <a:alpha val="90000"/>
          </a:srgbClr>
        </a:solidFill>
      </dgm:spPr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EB1CEFFE-8EA0-4954-BDEC-47032C953A49}">
      <dgm:prSet phldrT="[Text]" custT="1"/>
      <dgm:spPr>
        <a:solidFill>
          <a:srgbClr val="8CDF41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</a:rPr>
            <a:t>B12-Intrinsic factor complex recognized and absorbed by receptors in terminal ileum epithelium.</a:t>
          </a:r>
        </a:p>
      </dgm:t>
    </dgm:pt>
    <dgm:pt modelId="{5856C132-1964-43FC-9364-A230984AF245}" type="parTrans" cxnId="{BA6BD96A-CD03-4DD0-8875-9737E883008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3DB56A05-B35F-41F7-9CB0-BC158A1AB754}" type="sibTrans" cxnId="{BA6BD96A-CD03-4DD0-8875-9737E8830087}">
      <dgm:prSet custT="1"/>
      <dgm:spPr>
        <a:solidFill>
          <a:srgbClr val="B53FAF">
            <a:alpha val="90000"/>
          </a:srgbClr>
        </a:solidFill>
      </dgm:spPr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E354913E-E23C-40A9-9FCA-26CECAABF496}">
      <dgm:prSet phldrT="[Text]" custT="1"/>
      <dgm:spPr>
        <a:solidFill>
          <a:srgbClr val="66FFCC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</a:rPr>
            <a:t>From epithelium to portal circulation where it bind to </a:t>
          </a:r>
          <a:r>
            <a:rPr lang="en-US" sz="2400" b="1" dirty="0" err="1">
              <a:solidFill>
                <a:schemeClr val="tx1"/>
              </a:solidFill>
            </a:rPr>
            <a:t>Transcobalamine</a:t>
          </a:r>
          <a:r>
            <a:rPr lang="en-US" sz="2400" b="1" dirty="0">
              <a:solidFill>
                <a:schemeClr val="tx1"/>
              </a:solidFill>
            </a:rPr>
            <a:t> II and transported to liver where it stored……</a:t>
          </a:r>
        </a:p>
      </dgm:t>
    </dgm:pt>
    <dgm:pt modelId="{09518D03-ADB7-4FD2-80C5-8630153C91B1}" type="parTrans" cxnId="{0DE9BB17-BA04-45D6-9F75-0678FC8D78FF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D9C23C48-8115-40AA-B454-8AC094FB7F99}" type="sibTrans" cxnId="{0DE9BB17-BA04-45D6-9F75-0678FC8D78FF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58A6EE3E-A224-4667-A711-2F574388BCA7}" type="pres">
      <dgm:prSet presAssocID="{D0518D97-3335-4681-BAAA-1D16F53A36DD}" presName="outerComposite" presStyleCnt="0">
        <dgm:presLayoutVars>
          <dgm:chMax val="5"/>
          <dgm:dir/>
          <dgm:resizeHandles val="exact"/>
        </dgm:presLayoutVars>
      </dgm:prSet>
      <dgm:spPr/>
    </dgm:pt>
    <dgm:pt modelId="{69DE7F11-183C-4233-A4E8-C4741B7B31ED}" type="pres">
      <dgm:prSet presAssocID="{D0518D97-3335-4681-BAAA-1D16F53A36DD}" presName="dummyMaxCanvas" presStyleCnt="0">
        <dgm:presLayoutVars/>
      </dgm:prSet>
      <dgm:spPr/>
    </dgm:pt>
    <dgm:pt modelId="{6B9E1CFC-91DC-4234-A92B-D677A24A4C40}" type="pres">
      <dgm:prSet presAssocID="{D0518D97-3335-4681-BAAA-1D16F53A36DD}" presName="ThreeNodes_1" presStyleLbl="node1" presStyleIdx="0" presStyleCnt="3">
        <dgm:presLayoutVars>
          <dgm:bulletEnabled val="1"/>
        </dgm:presLayoutVars>
      </dgm:prSet>
      <dgm:spPr/>
    </dgm:pt>
    <dgm:pt modelId="{2BBA503C-90FB-4D77-BF6F-0150A915E881}" type="pres">
      <dgm:prSet presAssocID="{D0518D97-3335-4681-BAAA-1D16F53A36DD}" presName="ThreeNodes_2" presStyleLbl="node1" presStyleIdx="1" presStyleCnt="3">
        <dgm:presLayoutVars>
          <dgm:bulletEnabled val="1"/>
        </dgm:presLayoutVars>
      </dgm:prSet>
      <dgm:spPr/>
    </dgm:pt>
    <dgm:pt modelId="{AC8ECEE6-3B4F-4A0A-B7F6-69EC0C9E27AD}" type="pres">
      <dgm:prSet presAssocID="{D0518D97-3335-4681-BAAA-1D16F53A36DD}" presName="ThreeNodes_3" presStyleLbl="node1" presStyleIdx="2" presStyleCnt="3">
        <dgm:presLayoutVars>
          <dgm:bulletEnabled val="1"/>
        </dgm:presLayoutVars>
      </dgm:prSet>
      <dgm:spPr/>
    </dgm:pt>
    <dgm:pt modelId="{B64074BA-4DB8-4178-A9C8-BF678863C7E0}" type="pres">
      <dgm:prSet presAssocID="{D0518D97-3335-4681-BAAA-1D16F53A36DD}" presName="ThreeConn_1-2" presStyleLbl="fgAccFollowNode1" presStyleIdx="0" presStyleCnt="2">
        <dgm:presLayoutVars>
          <dgm:bulletEnabled val="1"/>
        </dgm:presLayoutVars>
      </dgm:prSet>
      <dgm:spPr/>
    </dgm:pt>
    <dgm:pt modelId="{E9928A0C-176F-47A3-AA79-77A9793FC413}" type="pres">
      <dgm:prSet presAssocID="{D0518D97-3335-4681-BAAA-1D16F53A36DD}" presName="ThreeConn_2-3" presStyleLbl="fgAccFollowNode1" presStyleIdx="1" presStyleCnt="2">
        <dgm:presLayoutVars>
          <dgm:bulletEnabled val="1"/>
        </dgm:presLayoutVars>
      </dgm:prSet>
      <dgm:spPr/>
    </dgm:pt>
    <dgm:pt modelId="{28BAD1C8-6E4F-4795-BCE9-7F0E5C11E2B0}" type="pres">
      <dgm:prSet presAssocID="{D0518D97-3335-4681-BAAA-1D16F53A36DD}" presName="ThreeNodes_1_text" presStyleLbl="node1" presStyleIdx="2" presStyleCnt="3">
        <dgm:presLayoutVars>
          <dgm:bulletEnabled val="1"/>
        </dgm:presLayoutVars>
      </dgm:prSet>
      <dgm:spPr/>
    </dgm:pt>
    <dgm:pt modelId="{ADE84EFB-DFAD-4B6F-8BA6-2BA39D8944D2}" type="pres">
      <dgm:prSet presAssocID="{D0518D97-3335-4681-BAAA-1D16F53A36DD}" presName="ThreeNodes_2_text" presStyleLbl="node1" presStyleIdx="2" presStyleCnt="3">
        <dgm:presLayoutVars>
          <dgm:bulletEnabled val="1"/>
        </dgm:presLayoutVars>
      </dgm:prSet>
      <dgm:spPr/>
    </dgm:pt>
    <dgm:pt modelId="{341B3CF3-F78F-4CA0-A3DA-F03CE7BE4849}" type="pres">
      <dgm:prSet presAssocID="{D0518D97-3335-4681-BAAA-1D16F53A36D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85AAA14-ED46-4B5E-BF44-0C8EA50A8571}" type="presOf" srcId="{E354913E-E23C-40A9-9FCA-26CECAABF496}" destId="{AC8ECEE6-3B4F-4A0A-B7F6-69EC0C9E27AD}" srcOrd="0" destOrd="0" presId="urn:microsoft.com/office/officeart/2005/8/layout/vProcess5"/>
    <dgm:cxn modelId="{0DE9BB17-BA04-45D6-9F75-0678FC8D78FF}" srcId="{D0518D97-3335-4681-BAAA-1D16F53A36DD}" destId="{E354913E-E23C-40A9-9FCA-26CECAABF496}" srcOrd="2" destOrd="0" parTransId="{09518D03-ADB7-4FD2-80C5-8630153C91B1}" sibTransId="{D9C23C48-8115-40AA-B454-8AC094FB7F99}"/>
    <dgm:cxn modelId="{923DA82E-FA8D-48CC-89F4-7AA59A86164D}" type="presOf" srcId="{3DB56A05-B35F-41F7-9CB0-BC158A1AB754}" destId="{E9928A0C-176F-47A3-AA79-77A9793FC413}" srcOrd="0" destOrd="0" presId="urn:microsoft.com/office/officeart/2005/8/layout/vProcess5"/>
    <dgm:cxn modelId="{BA6BD96A-CD03-4DD0-8875-9737E8830087}" srcId="{D0518D97-3335-4681-BAAA-1D16F53A36DD}" destId="{EB1CEFFE-8EA0-4954-BDEC-47032C953A49}" srcOrd="1" destOrd="0" parTransId="{5856C132-1964-43FC-9364-A230984AF245}" sibTransId="{3DB56A05-B35F-41F7-9CB0-BC158A1AB754}"/>
    <dgm:cxn modelId="{7B9B374C-D7C7-4F07-A5ED-53E9D05DAA0B}" type="presOf" srcId="{EB1CEFFE-8EA0-4954-BDEC-47032C953A49}" destId="{2BBA503C-90FB-4D77-BF6F-0150A915E881}" srcOrd="0" destOrd="0" presId="urn:microsoft.com/office/officeart/2005/8/layout/vProcess5"/>
    <dgm:cxn modelId="{DC054055-1165-4208-A877-7B07D1FF2861}" type="presOf" srcId="{36B7E1FD-CD51-4F89-8FE4-F66BFDC3323E}" destId="{28BAD1C8-6E4F-4795-BCE9-7F0E5C11E2B0}" srcOrd="1" destOrd="0" presId="urn:microsoft.com/office/officeart/2005/8/layout/vProcess5"/>
    <dgm:cxn modelId="{BF1867AA-DE8D-4AEE-8BDE-988B23478449}" type="presOf" srcId="{D0518D97-3335-4681-BAAA-1D16F53A36DD}" destId="{58A6EE3E-A224-4667-A711-2F574388BCA7}" srcOrd="0" destOrd="0" presId="urn:microsoft.com/office/officeart/2005/8/layout/vProcess5"/>
    <dgm:cxn modelId="{8F2D42AE-57D1-4082-B2CB-169A338A88BD}" type="presOf" srcId="{36B7E1FD-CD51-4F89-8FE4-F66BFDC3323E}" destId="{6B9E1CFC-91DC-4234-A92B-D677A24A4C40}" srcOrd="0" destOrd="0" presId="urn:microsoft.com/office/officeart/2005/8/layout/vProcess5"/>
    <dgm:cxn modelId="{0CD3C1BD-1C51-4094-B262-7199B71CB1E3}" type="presOf" srcId="{E354913E-E23C-40A9-9FCA-26CECAABF496}" destId="{341B3CF3-F78F-4CA0-A3DA-F03CE7BE4849}" srcOrd="1" destOrd="0" presId="urn:microsoft.com/office/officeart/2005/8/layout/vProcess5"/>
    <dgm:cxn modelId="{5C216CC2-52BC-4F4F-9367-69BD4B3E43FF}" type="presOf" srcId="{EB1CEFFE-8EA0-4954-BDEC-47032C953A49}" destId="{ADE84EFB-DFAD-4B6F-8BA6-2BA39D8944D2}" srcOrd="1" destOrd="0" presId="urn:microsoft.com/office/officeart/2005/8/layout/vProcess5"/>
    <dgm:cxn modelId="{B544ABEF-2ECE-4B80-95A6-0D5FE12CF20D}" type="presOf" srcId="{AAC2B19C-5D8C-4FE3-9D65-CD5D3F70B00D}" destId="{B64074BA-4DB8-4178-A9C8-BF678863C7E0}" srcOrd="0" destOrd="0" presId="urn:microsoft.com/office/officeart/2005/8/layout/vProcess5"/>
    <dgm:cxn modelId="{59FAC0F7-EE16-450C-9B86-C3AB75BF090A}" srcId="{D0518D97-3335-4681-BAAA-1D16F53A36DD}" destId="{36B7E1FD-CD51-4F89-8FE4-F66BFDC3323E}" srcOrd="0" destOrd="0" parTransId="{C3CDA8EC-4F1E-40A9-9446-E406E1A1D19B}" sibTransId="{AAC2B19C-5D8C-4FE3-9D65-CD5D3F70B00D}"/>
    <dgm:cxn modelId="{FAA4C564-AD24-447E-AC16-C88E7256BAA3}" type="presParOf" srcId="{58A6EE3E-A224-4667-A711-2F574388BCA7}" destId="{69DE7F11-183C-4233-A4E8-C4741B7B31ED}" srcOrd="0" destOrd="0" presId="urn:microsoft.com/office/officeart/2005/8/layout/vProcess5"/>
    <dgm:cxn modelId="{CB575A24-4FF9-4FDE-8388-6762301AFC35}" type="presParOf" srcId="{58A6EE3E-A224-4667-A711-2F574388BCA7}" destId="{6B9E1CFC-91DC-4234-A92B-D677A24A4C40}" srcOrd="1" destOrd="0" presId="urn:microsoft.com/office/officeart/2005/8/layout/vProcess5"/>
    <dgm:cxn modelId="{0FDD5BCF-1C94-4706-9E40-876CA145ECF5}" type="presParOf" srcId="{58A6EE3E-A224-4667-A711-2F574388BCA7}" destId="{2BBA503C-90FB-4D77-BF6F-0150A915E881}" srcOrd="2" destOrd="0" presId="urn:microsoft.com/office/officeart/2005/8/layout/vProcess5"/>
    <dgm:cxn modelId="{A55C37BE-8EF5-476B-9C9F-E62552061306}" type="presParOf" srcId="{58A6EE3E-A224-4667-A711-2F574388BCA7}" destId="{AC8ECEE6-3B4F-4A0A-B7F6-69EC0C9E27AD}" srcOrd="3" destOrd="0" presId="urn:microsoft.com/office/officeart/2005/8/layout/vProcess5"/>
    <dgm:cxn modelId="{1FD2122E-FC94-4E6C-A3D3-77CB690377BB}" type="presParOf" srcId="{58A6EE3E-A224-4667-A711-2F574388BCA7}" destId="{B64074BA-4DB8-4178-A9C8-BF678863C7E0}" srcOrd="4" destOrd="0" presId="urn:microsoft.com/office/officeart/2005/8/layout/vProcess5"/>
    <dgm:cxn modelId="{8B57B207-9407-4AE3-97AC-F6870320565D}" type="presParOf" srcId="{58A6EE3E-A224-4667-A711-2F574388BCA7}" destId="{E9928A0C-176F-47A3-AA79-77A9793FC413}" srcOrd="5" destOrd="0" presId="urn:microsoft.com/office/officeart/2005/8/layout/vProcess5"/>
    <dgm:cxn modelId="{FDD81BFC-4167-45E2-BED6-0D1B80FDFC9C}" type="presParOf" srcId="{58A6EE3E-A224-4667-A711-2F574388BCA7}" destId="{28BAD1C8-6E4F-4795-BCE9-7F0E5C11E2B0}" srcOrd="6" destOrd="0" presId="urn:microsoft.com/office/officeart/2005/8/layout/vProcess5"/>
    <dgm:cxn modelId="{F70E1DAE-72B1-4088-952B-39642ECB2B46}" type="presParOf" srcId="{58A6EE3E-A224-4667-A711-2F574388BCA7}" destId="{ADE84EFB-DFAD-4B6F-8BA6-2BA39D8944D2}" srcOrd="7" destOrd="0" presId="urn:microsoft.com/office/officeart/2005/8/layout/vProcess5"/>
    <dgm:cxn modelId="{1A6692C9-B56A-4315-8F08-45F14F89BE1D}" type="presParOf" srcId="{58A6EE3E-A224-4667-A711-2F574388BCA7}" destId="{341B3CF3-F78F-4CA0-A3DA-F03CE7BE48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CBC27-F2A4-4D72-9F16-C5456D124545}">
      <dsp:nvSpPr>
        <dsp:cNvPr id="0" name=""/>
        <dsp:cNvSpPr/>
      </dsp:nvSpPr>
      <dsp:spPr>
        <a:xfrm>
          <a:off x="0" y="495839"/>
          <a:ext cx="760857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192D4-264D-4185-B664-D1B23D9E8A9E}">
      <dsp:nvSpPr>
        <dsp:cNvPr id="0" name=""/>
        <dsp:cNvSpPr/>
      </dsp:nvSpPr>
      <dsp:spPr>
        <a:xfrm>
          <a:off x="380428" y="38279"/>
          <a:ext cx="6714753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10" tIns="0" rIns="2013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800" b="1" kern="1200" dirty="0">
              <a:solidFill>
                <a:srgbClr val="FFFF00"/>
              </a:solidFill>
            </a:rPr>
            <a:t>1- Circular folds (Plicae circulares) </a:t>
          </a:r>
          <a:r>
            <a:rPr lang="en-US" sz="1800" b="1" kern="1200" dirty="0">
              <a:solidFill>
                <a:schemeClr val="bg1"/>
              </a:solidFill>
            </a:rPr>
            <a:t>Their shape causes the chyme to spiral, rather than move in a straight line.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800" b="1" kern="1200" dirty="0">
              <a:solidFill>
                <a:schemeClr val="bg1"/>
              </a:solidFill>
            </a:rPr>
            <a:t>Provides the time needed for nutrients to be fully absorbed</a:t>
          </a:r>
          <a:r>
            <a:rPr lang="en-US" sz="1800" b="1" kern="1200" dirty="0">
              <a:solidFill>
                <a:srgbClr val="373D3F"/>
              </a:solidFill>
            </a:rPr>
            <a:t>.</a:t>
          </a:r>
          <a:endParaRPr lang="en-US" sz="1800" kern="1200" dirty="0"/>
        </a:p>
      </dsp:txBody>
      <dsp:txXfrm>
        <a:off x="425100" y="82951"/>
        <a:ext cx="6625409" cy="825776"/>
      </dsp:txXfrm>
    </dsp:sp>
    <dsp:sp modelId="{C3455D40-B250-4369-BF1A-F06D607469BF}">
      <dsp:nvSpPr>
        <dsp:cNvPr id="0" name=""/>
        <dsp:cNvSpPr/>
      </dsp:nvSpPr>
      <dsp:spPr>
        <a:xfrm>
          <a:off x="0" y="2270160"/>
          <a:ext cx="760857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583C8-BD2F-44F3-A772-D49155B470D1}">
      <dsp:nvSpPr>
        <dsp:cNvPr id="0" name=""/>
        <dsp:cNvSpPr/>
      </dsp:nvSpPr>
      <dsp:spPr>
        <a:xfrm>
          <a:off x="380428" y="1444439"/>
          <a:ext cx="6714753" cy="128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10" tIns="0" rIns="2013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2- Villi </a:t>
          </a:r>
          <a:r>
            <a:rPr lang="en-US" sz="1800" b="1" kern="1200" dirty="0">
              <a:solidFill>
                <a:schemeClr val="bg1"/>
              </a:solidFill>
            </a:rPr>
            <a:t>Covered by mucosal epithelium, primarily absorptive.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chemeClr val="bg1"/>
              </a:solidFill>
            </a:rPr>
            <a:t>Its structure supported by muscle, connective tissue and a capillary bed composed of one arteriole, one venule and a lymphatic capillary called a </a:t>
          </a:r>
          <a:r>
            <a:rPr lang="en-US" sz="2200" b="1" kern="1200" dirty="0">
              <a:solidFill>
                <a:srgbClr val="C00000"/>
              </a:solidFill>
            </a:rPr>
            <a:t>lacteal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443073" y="1507084"/>
        <a:ext cx="6589463" cy="1157991"/>
      </dsp:txXfrm>
    </dsp:sp>
    <dsp:sp modelId="{2354459D-EC4B-4E13-ADDA-9932BE2A817D}">
      <dsp:nvSpPr>
        <dsp:cNvPr id="0" name=""/>
        <dsp:cNvSpPr/>
      </dsp:nvSpPr>
      <dsp:spPr>
        <a:xfrm>
          <a:off x="0" y="3676320"/>
          <a:ext cx="760857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C5D8A-0083-444A-B6D9-19417E0AB75C}">
      <dsp:nvSpPr>
        <dsp:cNvPr id="0" name=""/>
        <dsp:cNvSpPr/>
      </dsp:nvSpPr>
      <dsp:spPr>
        <a:xfrm>
          <a:off x="380428" y="3218760"/>
          <a:ext cx="6714753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10" tIns="0" rIns="2013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FF00"/>
              </a:solidFill>
            </a:rPr>
            <a:t>3- micro-villi </a:t>
          </a:r>
          <a:r>
            <a:rPr lang="en-US" sz="1800" b="1" i="1" kern="1200" dirty="0">
              <a:solidFill>
                <a:schemeClr val="bg1"/>
              </a:solidFill>
            </a:rPr>
            <a:t>(brush boarder ) cover the luminal surface of the enterocytes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25100" y="3263432"/>
        <a:ext cx="6625409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9E4E-FD5C-468A-A1B9-E6DC11854A9F}">
      <dsp:nvSpPr>
        <dsp:cNvPr id="0" name=""/>
        <dsp:cNvSpPr/>
      </dsp:nvSpPr>
      <dsp:spPr>
        <a:xfrm>
          <a:off x="0" y="4704239"/>
          <a:ext cx="9048690" cy="6174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Chylomicrons </a:t>
          </a:r>
          <a:r>
            <a:rPr lang="en-US" sz="2400" b="1" kern="1200" dirty="0">
              <a:solidFill>
                <a:srgbClr val="FF0000"/>
              </a:solidFill>
            </a:rPr>
            <a:t>diffuse out </a:t>
          </a:r>
          <a:r>
            <a:rPr lang="en-US" sz="2400" b="1" kern="1200" dirty="0">
              <a:solidFill>
                <a:schemeClr val="tx1"/>
              </a:solidFill>
            </a:rPr>
            <a:t>from intestinal epithelium to </a:t>
          </a:r>
          <a:r>
            <a:rPr lang="en-US" sz="2400" b="1" kern="1200" dirty="0">
              <a:solidFill>
                <a:srgbClr val="FF0000"/>
              </a:solidFill>
            </a:rPr>
            <a:t>enter lacteals </a:t>
          </a:r>
        </a:p>
      </dsp:txBody>
      <dsp:txXfrm>
        <a:off x="0" y="4704239"/>
        <a:ext cx="9048690" cy="617428"/>
      </dsp:txXfrm>
    </dsp:sp>
    <dsp:sp modelId="{B85A7D9D-6F12-47B1-958C-43D6632EC3B5}">
      <dsp:nvSpPr>
        <dsp:cNvPr id="0" name=""/>
        <dsp:cNvSpPr/>
      </dsp:nvSpPr>
      <dsp:spPr>
        <a:xfrm rot="10800000">
          <a:off x="0" y="3763895"/>
          <a:ext cx="9048690" cy="949605"/>
        </a:xfrm>
        <a:prstGeom prst="upArrowCallou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In endoplasmic reticulum, triglyceride </a:t>
          </a:r>
          <a:r>
            <a:rPr lang="en-US" sz="2400" b="1" kern="1200" dirty="0">
              <a:solidFill>
                <a:srgbClr val="FF0000"/>
              </a:solidFill>
            </a:rPr>
            <a:t>combine with proteins </a:t>
          </a:r>
          <a:r>
            <a:rPr lang="en-US" sz="2400" b="1" kern="1200" dirty="0">
              <a:solidFill>
                <a:schemeClr val="tx1"/>
              </a:solidFill>
            </a:rPr>
            <a:t>to form </a:t>
          </a:r>
          <a:r>
            <a:rPr lang="en-US" sz="2400" b="1" kern="1200" dirty="0">
              <a:solidFill>
                <a:srgbClr val="FF0000"/>
              </a:solidFill>
            </a:rPr>
            <a:t>chylomicron</a:t>
          </a:r>
        </a:p>
      </dsp:txBody>
      <dsp:txXfrm rot="10800000">
        <a:off x="0" y="3763895"/>
        <a:ext cx="9048690" cy="617025"/>
      </dsp:txXfrm>
    </dsp:sp>
    <dsp:sp modelId="{33E576E8-053C-4A67-BE75-5B6C97CB05BC}">
      <dsp:nvSpPr>
        <dsp:cNvPr id="0" name=""/>
        <dsp:cNvSpPr/>
      </dsp:nvSpPr>
      <dsp:spPr>
        <a:xfrm rot="10800000">
          <a:off x="0" y="2823551"/>
          <a:ext cx="9048690" cy="949605"/>
        </a:xfrm>
        <a:prstGeom prst="upArrowCallou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Enter into intestinal epithelial cells by </a:t>
          </a:r>
          <a:r>
            <a:rPr lang="en-US" sz="2400" b="1" kern="1200" dirty="0">
              <a:solidFill>
                <a:srgbClr val="FF0000"/>
              </a:solidFill>
            </a:rPr>
            <a:t>diffusion</a:t>
          </a:r>
          <a:r>
            <a:rPr lang="en-US" sz="2400" b="1" kern="1200" dirty="0">
              <a:solidFill>
                <a:schemeClr val="tx1"/>
              </a:solidFill>
            </a:rPr>
            <a:t>, again </a:t>
          </a:r>
          <a:r>
            <a:rPr lang="en-US" sz="2400" b="1" kern="1200" dirty="0">
              <a:solidFill>
                <a:srgbClr val="FF0000"/>
              </a:solidFill>
            </a:rPr>
            <a:t>reassembled into triglycerides</a:t>
          </a:r>
        </a:p>
      </dsp:txBody>
      <dsp:txXfrm rot="10800000">
        <a:off x="0" y="2823551"/>
        <a:ext cx="9048690" cy="617025"/>
      </dsp:txXfrm>
    </dsp:sp>
    <dsp:sp modelId="{F1CF9889-15D5-4E00-A535-5DAC8FD9924D}">
      <dsp:nvSpPr>
        <dsp:cNvPr id="0" name=""/>
        <dsp:cNvSpPr/>
      </dsp:nvSpPr>
      <dsp:spPr>
        <a:xfrm rot="10800000">
          <a:off x="0" y="1883206"/>
          <a:ext cx="9048690" cy="949605"/>
        </a:xfrm>
        <a:prstGeom prst="upArrowCallou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Once micelles on brush border, the fatty acids are freed rapidly from bile salts</a:t>
          </a:r>
        </a:p>
      </dsp:txBody>
      <dsp:txXfrm rot="10800000">
        <a:off x="0" y="1883206"/>
        <a:ext cx="9048690" cy="617025"/>
      </dsp:txXfrm>
    </dsp:sp>
    <dsp:sp modelId="{F3B05105-DFA0-4D5F-A2E5-92E799379BD5}">
      <dsp:nvSpPr>
        <dsp:cNvPr id="0" name=""/>
        <dsp:cNvSpPr/>
      </dsp:nvSpPr>
      <dsp:spPr>
        <a:xfrm rot="10800000">
          <a:off x="0" y="942862"/>
          <a:ext cx="9048690" cy="949605"/>
        </a:xfrm>
        <a:prstGeom prst="upArrowCallou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Free Fatty acids, monoglycerides and fat soluble vitamins  (A,K,E,D) are  </a:t>
          </a:r>
          <a:r>
            <a:rPr lang="en-US" sz="2400" b="1" kern="1200" dirty="0">
              <a:solidFill>
                <a:srgbClr val="FF0000"/>
              </a:solidFill>
            </a:rPr>
            <a:t>emulsified </a:t>
          </a:r>
          <a:r>
            <a:rPr lang="en-US" sz="2400" b="1" kern="1200" dirty="0">
              <a:solidFill>
                <a:schemeClr val="tx1"/>
              </a:solidFill>
            </a:rPr>
            <a:t>by attachment to bile salt to </a:t>
          </a:r>
          <a:r>
            <a:rPr lang="en-US" sz="2400" b="1" kern="1200" dirty="0">
              <a:solidFill>
                <a:srgbClr val="FF0000"/>
              </a:solidFill>
            </a:rPr>
            <a:t>form micelles</a:t>
          </a:r>
        </a:p>
      </dsp:txBody>
      <dsp:txXfrm rot="10800000">
        <a:off x="0" y="942862"/>
        <a:ext cx="9048690" cy="617025"/>
      </dsp:txXfrm>
    </dsp:sp>
    <dsp:sp modelId="{ADC4202F-5F01-45D7-A66E-50AEAF794759}">
      <dsp:nvSpPr>
        <dsp:cNvPr id="0" name=""/>
        <dsp:cNvSpPr/>
      </dsp:nvSpPr>
      <dsp:spPr>
        <a:xfrm rot="10800000">
          <a:off x="0" y="2518"/>
          <a:ext cx="9048690" cy="949605"/>
        </a:xfrm>
        <a:prstGeom prst="up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Fats (triglycerides)  are </a:t>
          </a:r>
          <a:r>
            <a:rPr lang="en-US" sz="2400" b="1" kern="1200" dirty="0">
              <a:solidFill>
                <a:srgbClr val="FF0000"/>
              </a:solidFill>
            </a:rPr>
            <a:t>cleaved by pancreatic lipase </a:t>
          </a:r>
          <a:r>
            <a:rPr lang="en-US" sz="2400" b="1" kern="1200" dirty="0">
              <a:solidFill>
                <a:schemeClr val="tx1"/>
              </a:solidFill>
            </a:rPr>
            <a:t>into </a:t>
          </a:r>
          <a:r>
            <a:rPr lang="en-US" sz="2400" b="1" kern="1200" dirty="0" err="1">
              <a:solidFill>
                <a:schemeClr val="tx1"/>
              </a:solidFill>
            </a:rPr>
            <a:t>monoglycerides</a:t>
          </a:r>
          <a:r>
            <a:rPr lang="en-US" sz="2400" b="1" kern="1200" dirty="0">
              <a:solidFill>
                <a:schemeClr val="tx1"/>
              </a:solidFill>
            </a:rPr>
            <a:t> and 2 free fatty acids</a:t>
          </a:r>
        </a:p>
      </dsp:txBody>
      <dsp:txXfrm rot="10800000">
        <a:off x="0" y="2518"/>
        <a:ext cx="9048690" cy="617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E1CFC-91DC-4234-A92B-D677A24A4C40}">
      <dsp:nvSpPr>
        <dsp:cNvPr id="0" name=""/>
        <dsp:cNvSpPr/>
      </dsp:nvSpPr>
      <dsp:spPr>
        <a:xfrm>
          <a:off x="0" y="0"/>
          <a:ext cx="7578090" cy="1005840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In duodenum, B12 bind to Intrinsic factor which is secreted from Parietal cell in the stomach.</a:t>
          </a:r>
        </a:p>
      </dsp:txBody>
      <dsp:txXfrm>
        <a:off x="29460" y="29460"/>
        <a:ext cx="6492710" cy="946920"/>
      </dsp:txXfrm>
    </dsp:sp>
    <dsp:sp modelId="{2BBA503C-90FB-4D77-BF6F-0150A915E881}">
      <dsp:nvSpPr>
        <dsp:cNvPr id="0" name=""/>
        <dsp:cNvSpPr/>
      </dsp:nvSpPr>
      <dsp:spPr>
        <a:xfrm>
          <a:off x="668654" y="1173479"/>
          <a:ext cx="7578090" cy="1005840"/>
        </a:xfrm>
        <a:prstGeom prst="roundRect">
          <a:avLst>
            <a:gd name="adj" fmla="val 10000"/>
          </a:avLst>
        </a:prstGeom>
        <a:solidFill>
          <a:srgbClr val="8CDF41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B12-Intrinsic factor complex recognized and absorbed by receptors in terminal ileum epithelium.</a:t>
          </a:r>
        </a:p>
      </dsp:txBody>
      <dsp:txXfrm>
        <a:off x="698114" y="1202939"/>
        <a:ext cx="6196719" cy="946920"/>
      </dsp:txXfrm>
    </dsp:sp>
    <dsp:sp modelId="{AC8ECEE6-3B4F-4A0A-B7F6-69EC0C9E27AD}">
      <dsp:nvSpPr>
        <dsp:cNvPr id="0" name=""/>
        <dsp:cNvSpPr/>
      </dsp:nvSpPr>
      <dsp:spPr>
        <a:xfrm>
          <a:off x="1337309" y="2346959"/>
          <a:ext cx="7578090" cy="1005840"/>
        </a:xfrm>
        <a:prstGeom prst="roundRect">
          <a:avLst>
            <a:gd name="adj" fmla="val 10000"/>
          </a:avLst>
        </a:prstGeom>
        <a:solidFill>
          <a:srgbClr val="66FFCC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From epithelium to portal circulation where it bind to </a:t>
          </a:r>
          <a:r>
            <a:rPr lang="en-US" sz="2400" b="1" kern="1200" dirty="0" err="1">
              <a:solidFill>
                <a:schemeClr val="tx1"/>
              </a:solidFill>
            </a:rPr>
            <a:t>Transcobalamine</a:t>
          </a:r>
          <a:r>
            <a:rPr lang="en-US" sz="2400" b="1" kern="1200" dirty="0">
              <a:solidFill>
                <a:schemeClr val="tx1"/>
              </a:solidFill>
            </a:rPr>
            <a:t> II and transported to liver where it stored……</a:t>
          </a:r>
        </a:p>
      </dsp:txBody>
      <dsp:txXfrm>
        <a:off x="1366769" y="2376419"/>
        <a:ext cx="6196719" cy="946920"/>
      </dsp:txXfrm>
    </dsp:sp>
    <dsp:sp modelId="{B64074BA-4DB8-4178-A9C8-BF678863C7E0}">
      <dsp:nvSpPr>
        <dsp:cNvPr id="0" name=""/>
        <dsp:cNvSpPr/>
      </dsp:nvSpPr>
      <dsp:spPr>
        <a:xfrm>
          <a:off x="6924294" y="76276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rgbClr val="B53FAF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</a:endParaRPr>
        </a:p>
      </dsp:txBody>
      <dsp:txXfrm>
        <a:off x="7071398" y="762762"/>
        <a:ext cx="359588" cy="491981"/>
      </dsp:txXfrm>
    </dsp:sp>
    <dsp:sp modelId="{E9928A0C-176F-47A3-AA79-77A9793FC413}">
      <dsp:nvSpPr>
        <dsp:cNvPr id="0" name=""/>
        <dsp:cNvSpPr/>
      </dsp:nvSpPr>
      <dsp:spPr>
        <a:xfrm>
          <a:off x="7592949" y="1929536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rgbClr val="B53FAF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</a:endParaRPr>
        </a:p>
      </dsp:txBody>
      <dsp:txXfrm>
        <a:off x="7740053" y="1929536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0EAE-DD66-4594-AE35-6C45D0172F8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790B-73E6-4F58-9C0A-E27D5A0F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1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The jejunum: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dirty="0">
                <a:solidFill>
                  <a:srgbClr val="373D3F"/>
                </a:solidFill>
              </a:rPr>
              <a:t>No clear demarcation exists between the jejunum and the ileum.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dirty="0">
                <a:solidFill>
                  <a:srgbClr val="373D3F"/>
                </a:solidFill>
              </a:rPr>
              <a:t>Specialized for absorption.</a:t>
            </a:r>
          </a:p>
          <a:p>
            <a:endParaRPr lang="en-US" sz="1200" b="1" dirty="0">
              <a:solidFill>
                <a:srgbClr val="373D3F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*The ileum: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dirty="0">
                <a:solidFill>
                  <a:srgbClr val="373D3F"/>
                </a:solidFill>
              </a:rPr>
              <a:t>The longest part of the small intestine.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dirty="0">
                <a:solidFill>
                  <a:srgbClr val="373D3F"/>
                </a:solidFill>
              </a:rPr>
              <a:t>It is thicker, more vascular than the jejunum.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dirty="0">
                <a:solidFill>
                  <a:srgbClr val="373D3F"/>
                </a:solidFill>
              </a:rPr>
              <a:t>The ileum joins the cecum, the first portion of the large intestine, at the ileocecal sphincter (or valve). </a:t>
            </a:r>
            <a:endParaRPr lang="en-US" sz="1200" b="1" i="0" dirty="0">
              <a:solidFill>
                <a:srgbClr val="373D3F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8790B-73E6-4F58-9C0A-E27D5A0FE2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Circular fold (Plicae circulares): 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1800" b="1" dirty="0">
                <a:solidFill>
                  <a:srgbClr val="373D3F"/>
                </a:solidFill>
              </a:rPr>
              <a:t>A deep ridge in the mucosa and submucosa.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1800" b="1" dirty="0">
                <a:solidFill>
                  <a:srgbClr val="373D3F"/>
                </a:solidFill>
              </a:rPr>
              <a:t>Beginning near the proximal part of the duodenum and ending near the middle of the ileum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1800" b="1" i="1" dirty="0">
                <a:solidFill>
                  <a:srgbClr val="FF0000"/>
                </a:solidFill>
              </a:rPr>
              <a:t>Villi: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b="1" dirty="0">
                <a:solidFill>
                  <a:srgbClr val="373D3F"/>
                </a:solidFill>
              </a:rPr>
              <a:t>Hair-like vascularized projections give the </a:t>
            </a:r>
            <a:r>
              <a:rPr lang="en-US" sz="1200" b="1" dirty="0"/>
              <a:t>mucosa </a:t>
            </a:r>
            <a:r>
              <a:rPr lang="en-US" sz="1200" b="1" dirty="0">
                <a:solidFill>
                  <a:srgbClr val="373D3F"/>
                </a:solidFill>
              </a:rPr>
              <a:t>a furry texture ,to increase the surface area for absorption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b="1" dirty="0">
              <a:solidFill>
                <a:srgbClr val="373D3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The brush boarder forms an ‘unstirred layer’ where nutrients meet and react with enzymes secreted by the enterocytes so completing digestion prior to absorption.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8790B-73E6-4F58-9C0A-E27D5A0FE2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Chemical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digestion by catabolic break down of food molecules to monomeric forms that can be absorbed.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baseline="0" dirty="0"/>
              <a:t>Enzymes</a:t>
            </a:r>
            <a:r>
              <a:rPr lang="en-US" sz="1200" b="1" kern="0" dirty="0"/>
              <a:t> break molecules by hydrolysis (adding H</a:t>
            </a:r>
            <a:r>
              <a:rPr lang="en-US" sz="1000" b="1" kern="0" dirty="0"/>
              <a:t>2</a:t>
            </a:r>
            <a:r>
              <a:rPr lang="en-US" sz="1200" b="1" kern="0" dirty="0"/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into a molecular bond).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8790B-73E6-4F58-9C0A-E27D5A0FE2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7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790B-73E6-4F58-9C0A-E27D5A0FE2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790B-73E6-4F58-9C0A-E27D5A0FE2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73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3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6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3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7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1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2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71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8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82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57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6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2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36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71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8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82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57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6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2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36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9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94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4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8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6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2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3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9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9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9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6248400" y="0"/>
            <a:ext cx="2817223" cy="54752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Ministry of higher Education                                     and Scientific Research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6932" y="76199"/>
            <a:ext cx="3259667" cy="52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University of </a:t>
            </a:r>
            <a:r>
              <a:rPr kumimoji="0" lang="en-US" sz="1200" b="0" i="0" u="none" strike="noStrike" kern="1200" cap="all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Basrah</a:t>
            </a:r>
            <a:r>
              <a:rPr kumimoji="0" lang="en-US" sz="1200" b="0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       Al-</a:t>
            </a:r>
            <a:r>
              <a:rPr kumimoji="0" lang="en-US" sz="1200" b="0" i="0" u="none" strike="noStrike" kern="1200" cap="all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zahraa</a:t>
            </a:r>
            <a:r>
              <a:rPr kumimoji="0" lang="en-US" sz="1200" b="0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medical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75" b="930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63" b="16439"/>
          <a:stretch/>
        </p:blipFill>
        <p:spPr>
          <a:xfrm>
            <a:off x="3839624" y="38103"/>
            <a:ext cx="761999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914400"/>
            <a:ext cx="699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Module: Gastro-Intestinal Tract (GIT)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Semester: 4                       Session: </a:t>
            </a:r>
            <a:r>
              <a:rPr kumimoji="0" lang="ar-BH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900" y="5333994"/>
            <a:ext cx="9126100" cy="1600439"/>
            <a:chOff x="0" y="10177751"/>
            <a:chExt cx="17780000" cy="2632036"/>
          </a:xfrm>
        </p:grpSpPr>
        <p:sp>
          <p:nvSpPr>
            <p:cNvPr id="13" name="Rectangle 12"/>
            <p:cNvSpPr/>
            <p:nvPr/>
          </p:nvSpPr>
          <p:spPr>
            <a:xfrm>
              <a:off x="0" y="10177751"/>
              <a:ext cx="17780000" cy="2387631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74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12356" y="10177753"/>
              <a:ext cx="17576801" cy="263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This Lecture was loaded in blackboard and you can find the material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Guyton and Hall physiology text book 2016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Vander s Human physiology 13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Gastrointestinal system – crash course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 3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Edition,  Mosby [2008]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For more detailed instructions, any question, or you have a case you need help in,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please post to the group of session. </a:t>
              </a:r>
              <a:r>
                <a:rPr kumimoji="0" lang="en-US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Images are under Creative Commons Distribution</a:t>
              </a: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2" descr="ÙØªÙØ¬Ø© Ø¨Ø­Ø« Ø§ÙØµÙØ± Ø¹Ù âªbook iconâ¬â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6" y="10177756"/>
              <a:ext cx="1371599" cy="85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pic>
        <p:nvPicPr>
          <p:cNvPr id="20" name="Picture 2" descr="ØµÙØ±Ø© Ø°Ø§Øª ØµÙØ©">
            <a:extLst>
              <a:ext uri="{FF2B5EF4-FFF2-40B4-BE49-F238E27FC236}">
                <a16:creationId xmlns:a16="http://schemas.microsoft.com/office/drawing/2014/main" id="{167952AC-C0B1-6B4A-A8D7-3B910645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0" y="6248402"/>
            <a:ext cx="578560" cy="5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4626EF-C32A-440B-BDBF-CC09B848B5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24" b="18875"/>
          <a:stretch/>
        </p:blipFill>
        <p:spPr>
          <a:xfrm>
            <a:off x="4782874" y="-6562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48D137-6E1A-4315-9F64-5F258EF9B571}"/>
              </a:ext>
            </a:extLst>
          </p:cNvPr>
          <p:cNvSpPr/>
          <p:nvPr/>
        </p:nvSpPr>
        <p:spPr>
          <a:xfrm>
            <a:off x="914400" y="2779448"/>
            <a:ext cx="7469382" cy="2308324"/>
          </a:xfrm>
          <a:prstGeom prst="rect">
            <a:avLst/>
          </a:prstGeom>
          <a:ln>
            <a:noFill/>
          </a:ln>
        </p:spPr>
        <p:txBody>
          <a:bodyPr wrap="square" numCol="3">
            <a:spAutoFit/>
          </a:bodyPr>
          <a:lstStyle/>
          <a:p>
            <a:pPr marL="9525" defTabSz="342900"/>
            <a:endParaRPr lang="en-US" b="1" spc="19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Sadik Hassan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Wisam Hamza  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Jawad Ramadan                  Dr.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Haithem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Almoamen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Dr. Nawal Mustafa                 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Haider 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Mohssen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Maida Abdulla</a:t>
            </a:r>
          </a:p>
          <a:p>
            <a:pPr marL="9525" defTabSz="342900"/>
            <a:endParaRPr lang="en-US" b="1" spc="19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9525" defTabSz="342900"/>
            <a:endParaRPr lang="en-US" b="1" spc="19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Talal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Hadi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          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Amani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Naama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            Dr.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Ilham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Mohammed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Farqad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Alhamdani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    Dr. Zainab Ahmed  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Ansam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b="1" spc="19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Munadhel</a:t>
            </a:r>
            <a:endParaRPr lang="en-US" b="1" spc="19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9525" defTabSz="342900"/>
            <a:endParaRPr lang="en-US" b="1" spc="19" dirty="0">
              <a:solidFill>
                <a:srgbClr val="C00000"/>
              </a:solidFill>
              <a:latin typeface="Calibri" panose="020F0502020204030204"/>
              <a:cs typeface="Calibri"/>
            </a:endParaRPr>
          </a:p>
          <a:p>
            <a:pPr marL="9525" defTabSz="342900"/>
            <a:endParaRPr lang="en-US" b="1" spc="19" dirty="0">
              <a:solidFill>
                <a:srgbClr val="C00000"/>
              </a:solidFill>
              <a:latin typeface="Calibri" panose="020F0502020204030204"/>
              <a:cs typeface="Calibri"/>
            </a:endParaRPr>
          </a:p>
          <a:p>
            <a:pPr marL="9525" defTabSz="342900"/>
            <a:r>
              <a:rPr lang="en-US" b="1" spc="19" dirty="0">
                <a:solidFill>
                  <a:srgbClr val="C00000"/>
                </a:solidFill>
                <a:latin typeface="Calibri" panose="020F0502020204030204"/>
                <a:cs typeface="Calibri"/>
              </a:rPr>
              <a:t>Dr. </a:t>
            </a:r>
            <a:r>
              <a:rPr lang="en-US" b="1" spc="19" dirty="0" err="1">
                <a:solidFill>
                  <a:srgbClr val="C00000"/>
                </a:solidFill>
                <a:latin typeface="Calibri" panose="020F0502020204030204"/>
                <a:cs typeface="Calibri"/>
              </a:rPr>
              <a:t>Nehaya</a:t>
            </a:r>
            <a:r>
              <a:rPr lang="en-US" b="1" spc="19" dirty="0">
                <a:solidFill>
                  <a:srgbClr val="C00000"/>
                </a:solidFill>
                <a:latin typeface="Calibri" panose="020F0502020204030204"/>
                <a:cs typeface="Calibri"/>
              </a:rPr>
              <a:t> </a:t>
            </a:r>
            <a:r>
              <a:rPr lang="en-US" b="1" spc="19" dirty="0" err="1">
                <a:solidFill>
                  <a:srgbClr val="C00000"/>
                </a:solidFill>
                <a:latin typeface="Calibri" panose="020F0502020204030204"/>
                <a:cs typeface="Calibri"/>
              </a:rPr>
              <a:t>Mnahi</a:t>
            </a:r>
            <a:r>
              <a:rPr lang="en-US" b="1" spc="19" dirty="0">
                <a:solidFill>
                  <a:srgbClr val="C00000"/>
                </a:solidFill>
                <a:latin typeface="Calibri" panose="020F0502020204030204"/>
                <a:cs typeface="Calibri"/>
              </a:rPr>
              <a:t>                     </a:t>
            </a:r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Hameed Abbas                   Ban Mohammed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Mustafa Ghazi</a:t>
            </a:r>
          </a:p>
          <a:p>
            <a:pPr marL="9525" defTabSz="342900"/>
            <a:r>
              <a:rPr lang="en-US" b="1" spc="19" dirty="0">
                <a:solidFill>
                  <a:prstClr val="black"/>
                </a:solidFill>
                <a:latin typeface="Calibri" panose="020F0502020204030204"/>
                <a:cs typeface="Calibri"/>
              </a:rPr>
              <a:t>Dr. Ahmed Jalil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066407-473A-495B-8EAA-BC8AD6180230}"/>
              </a:ext>
            </a:extLst>
          </p:cNvPr>
          <p:cNvSpPr/>
          <p:nvPr/>
        </p:nvSpPr>
        <p:spPr>
          <a:xfrm>
            <a:off x="698205" y="2358612"/>
            <a:ext cx="6858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200" b="1" dirty="0">
                <a:solidFill>
                  <a:srgbClr val="0070C0"/>
                </a:solidFill>
                <a:latin typeface="Calibri" panose="020F0502020204030204"/>
              </a:rPr>
              <a:t>This Lecture was prepared by module staff: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D503555-1BBD-44BD-979A-1B9BD51CB13D}"/>
              </a:ext>
            </a:extLst>
          </p:cNvPr>
          <p:cNvSpPr txBox="1">
            <a:spLocks/>
          </p:cNvSpPr>
          <p:nvPr/>
        </p:nvSpPr>
        <p:spPr>
          <a:xfrm>
            <a:off x="819464" y="1829673"/>
            <a:ext cx="7564318" cy="356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EEEE6"/>
            </a:solidFill>
          </a:ln>
        </p:spPr>
        <p:txBody>
          <a:bodyPr vert="horz" wrap="square" lIns="0" tIns="10001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225"/>
              </a:spcAft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Lecture Title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/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Absorption and Mobility in S/L Intestines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C36ECD5B-4A6B-4F08-AA83-F3DFDF5E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9" y="1811662"/>
            <a:ext cx="4211220" cy="467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58598"/>
            <a:ext cx="9144000" cy="711413"/>
            <a:chOff x="0" y="-58598"/>
            <a:chExt cx="9144000" cy="711413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33800" y="-58598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7262" y="652815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38" y="787317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Microscopic Anatomy of large Intestine: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299" y="1955487"/>
            <a:ext cx="5143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/>
              <a:t>All 4 layers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Mucosa: </a:t>
            </a:r>
            <a:r>
              <a:rPr lang="en-US" sz="2800" b="1" dirty="0"/>
              <a:t>simple columnar epithelium until anal canal (stratified squamous).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/>
              <a:t>No folds or villi.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373D3F"/>
                </a:solidFill>
              </a:rPr>
              <a:t>Few enzyme-secreting cells 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Crypts: </a:t>
            </a:r>
            <a:r>
              <a:rPr lang="en-US" sz="2800" b="1" dirty="0">
                <a:solidFill>
                  <a:srgbClr val="373D3F"/>
                </a:solidFill>
              </a:rPr>
              <a:t>invagination of mucosa contain large number of goblet cells that secrete mucous for lubrication and protection.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D99DA8-7FFF-411E-83F4-9EA0DD522A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5320" y="-36389"/>
            <a:ext cx="727759" cy="700949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6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52814"/>
            <a:chOff x="0" y="1"/>
            <a:chExt cx="9144000" cy="652814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72221" y="12507"/>
              <a:ext cx="685799" cy="61722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40" y="739776"/>
            <a:ext cx="91162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Bacterial flora: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Facilitate chemical digestion, and some synthesize certain vitamins as B complex, and vitamin K.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Some are linked to increased immune response.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Nonpathogenic as long as they stay in the gut lumen.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/>
          </a:p>
          <a:p>
            <a:r>
              <a:rPr lang="en-US" sz="3600" b="1" dirty="0">
                <a:solidFill>
                  <a:srgbClr val="7030A0"/>
                </a:solidFill>
              </a:rPr>
              <a:t>*</a:t>
            </a:r>
            <a:r>
              <a:rPr lang="en-US" sz="3600" b="1" dirty="0" err="1">
                <a:solidFill>
                  <a:srgbClr val="7030A0"/>
                </a:solidFill>
              </a:rPr>
              <a:t>Saccharolytic</a:t>
            </a:r>
            <a:r>
              <a:rPr lang="en-US" sz="3600" b="1" dirty="0">
                <a:solidFill>
                  <a:srgbClr val="7030A0"/>
                </a:solidFill>
              </a:rPr>
              <a:t> fermentation: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Break down some of the remaining carbohydrates.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Resulting in the discharge of hydrogen, carbon dioxide, and methane gases that create flatus (gas) in the colon.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1955" y="739776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365F16-3511-4A03-9D63-5B723BB9E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10742" y="-17289"/>
            <a:ext cx="685799" cy="66053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72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69629"/>
            <a:chOff x="0" y="1"/>
            <a:chExt cx="9144000" cy="669629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74477" y="16816"/>
              <a:ext cx="725348" cy="65281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031" y="1447800"/>
            <a:ext cx="8796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Mechanisms of nutrients absorption in the small intestine: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90% </a:t>
            </a:r>
            <a:r>
              <a:rPr lang="en-US" sz="3200" b="1" kern="0" dirty="0"/>
              <a:t>of nutrients and water absorption occur in the small intestine.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Chemical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digestion </a:t>
            </a:r>
          </a:p>
          <a:p>
            <a:pPr lvl="0">
              <a:defRPr/>
            </a:pPr>
            <a:endParaRPr kumimoji="0" lang="en-US" sz="3200" b="1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lvl="0">
              <a:defRPr/>
            </a:pPr>
            <a:r>
              <a:rPr lang="en-US" sz="3200" b="1" kern="0" dirty="0"/>
              <a:t>  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food molecules </a:t>
            </a:r>
            <a:r>
              <a:rPr lang="en-US" sz="3200" b="1" kern="0" dirty="0">
                <a:solidFill>
                  <a:srgbClr val="C00000"/>
                </a:solidFill>
              </a:rPr>
              <a:t>hydrolysis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monomeric forms             that can be absorbed.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332" y="673378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A1854-FC47-43D8-ADBD-5511F7088C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598764" y="-43496"/>
            <a:ext cx="725348" cy="698627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6F68BFC-EC05-4F56-8C86-43A285D2BF68}"/>
              </a:ext>
            </a:extLst>
          </p:cNvPr>
          <p:cNvSpPr/>
          <p:nvPr/>
        </p:nvSpPr>
        <p:spPr>
          <a:xfrm>
            <a:off x="3266713" y="4343400"/>
            <a:ext cx="2057399" cy="83820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492"/>
            <a:ext cx="9144000" cy="685800"/>
            <a:chOff x="0" y="-16492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57508" y="-16492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33" y="720437"/>
            <a:ext cx="90486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F0000"/>
                </a:solidFill>
              </a:rPr>
              <a:t>a. Sugars: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>
                <a:solidFill>
                  <a:prstClr val="black"/>
                </a:solidFill>
              </a:rPr>
              <a:t>All complex sugars are digested to disaccharides and then to monosaccharides (glucose, galactose, and fructose) by the </a:t>
            </a:r>
            <a:r>
              <a:rPr lang="en-US" sz="3200" b="1" kern="0" dirty="0">
                <a:solidFill>
                  <a:srgbClr val="C00000"/>
                </a:solidFill>
              </a:rPr>
              <a:t>brush border enzymes</a:t>
            </a:r>
            <a:r>
              <a:rPr lang="en-US" sz="3200" b="1" kern="0" dirty="0">
                <a:solidFill>
                  <a:prstClr val="black"/>
                </a:solidFill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32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</a:rPr>
              <a:t>Only monosaccharides are able to be absorbed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US" sz="3200" b="1" kern="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>
                <a:solidFill>
                  <a:prstClr val="black"/>
                </a:solidFill>
              </a:rPr>
              <a:t>Absorbed by </a:t>
            </a:r>
            <a:r>
              <a:rPr lang="en-US" sz="3200" b="1" u="sng" kern="0" dirty="0">
                <a:solidFill>
                  <a:prstClr val="black"/>
                </a:solidFill>
              </a:rPr>
              <a:t>facilitated diffusion </a:t>
            </a:r>
            <a:r>
              <a:rPr lang="en-US" sz="3200" b="1" kern="0" dirty="0">
                <a:solidFill>
                  <a:prstClr val="black"/>
                </a:solidFill>
              </a:rPr>
              <a:t>or </a:t>
            </a:r>
            <a:r>
              <a:rPr lang="en-US" sz="3200" b="1" u="sng" kern="0" dirty="0">
                <a:solidFill>
                  <a:prstClr val="black"/>
                </a:solidFill>
              </a:rPr>
              <a:t>secondary active transport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u="sng" kern="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>
                <a:solidFill>
                  <a:srgbClr val="FF0000"/>
                </a:solidFill>
              </a:rPr>
              <a:t>GLUT5 = fructose transporter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>
                <a:solidFill>
                  <a:srgbClr val="FF0000"/>
                </a:solidFill>
              </a:rPr>
              <a:t>SGLT1 = sodium glucose transporter 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>
                <a:solidFill>
                  <a:srgbClr val="FF0000"/>
                </a:solidFill>
              </a:rPr>
              <a:t>GLUT2 = glucose transporter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75334B-C4DB-4C9C-A410-287E88D91E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724400" y="-40556"/>
            <a:ext cx="761999" cy="73392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53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9469"/>
            <a:ext cx="9144000" cy="692284"/>
            <a:chOff x="0" y="-39469"/>
            <a:chExt cx="9144000" cy="692284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33800" y="-39469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</a:rPr>
              <a:t>Enzyme involved: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879" y="1524000"/>
            <a:ext cx="8816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Salivary amylase: </a:t>
            </a:r>
            <a:r>
              <a:rPr lang="en-US" sz="3200" b="1" dirty="0"/>
              <a:t>breaks starch into 2-8 linked monosaccharides.</a:t>
            </a:r>
          </a:p>
          <a:p>
            <a:r>
              <a:rPr lang="en-US" sz="3200" b="1" dirty="0"/>
              <a:t>(denatured by HCl in the stomach).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Pancreatic amylase: </a:t>
            </a:r>
            <a:r>
              <a:rPr lang="en-US" sz="3200" b="1" dirty="0"/>
              <a:t>continues breakdown mostly to maltose.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Brush border enzymes: </a:t>
            </a:r>
            <a:r>
              <a:rPr lang="en-US" sz="3200" b="1" dirty="0"/>
              <a:t>(sucrase, maltase, &amp; lactase) breakdown sucrose, maltose, &amp; lactose.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What is Lactose intolerance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9C6F8D-C1FD-4609-86A4-934EE6BDC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9887" y="28175"/>
            <a:ext cx="629933" cy="606727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82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492"/>
            <a:ext cx="9144000" cy="685800"/>
            <a:chOff x="0" y="-16492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581400" y="-16492"/>
              <a:ext cx="761999" cy="685800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203" r="3209" b="5555"/>
          <a:stretch/>
        </p:blipFill>
        <p:spPr bwMode="auto">
          <a:xfrm>
            <a:off x="16932" y="1288102"/>
            <a:ext cx="9127068" cy="55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172200"/>
            <a:ext cx="866560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7262" y="652815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6465" y="760304"/>
            <a:ext cx="2878668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Sugars absorption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B214C-4A93-4345-8B9F-3D9F43A99F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729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492"/>
            <a:ext cx="9144000" cy="685800"/>
            <a:chOff x="0" y="-16492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16492"/>
              <a:ext cx="761999" cy="6858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28600" y="685801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kern="0" dirty="0">
                <a:solidFill>
                  <a:srgbClr val="FF0000"/>
                </a:solidFill>
              </a:rPr>
              <a:t>b. Amino acids: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40" y="60960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393687"/>
            <a:ext cx="8326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/>
              <a:t>Proteins are broken down to amino acid monomers.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</a:rPr>
              <a:t>1, 2, or 3 attached amino acids are able to cross the intestinal epithelial cells by co-transport with H+ or Na+ ions.</a:t>
            </a:r>
          </a:p>
          <a:p>
            <a:pPr lvl="0"/>
            <a:endParaRPr lang="en-US" sz="2800" b="1" dirty="0"/>
          </a:p>
          <a:p>
            <a:r>
              <a:rPr lang="en-US" sz="3200" b="1" dirty="0">
                <a:solidFill>
                  <a:srgbClr val="FF0000"/>
                </a:solidFill>
              </a:rPr>
              <a:t>Enzymes involved</a:t>
            </a:r>
            <a:r>
              <a:rPr lang="en-US" sz="2800" b="1" dirty="0"/>
              <a:t>: Begins in the stomach.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Pepsinogen is activated to pepsin by </a:t>
            </a:r>
            <a:r>
              <a:rPr lang="en-US" sz="2800" b="1" dirty="0" err="1"/>
              <a:t>HCl</a:t>
            </a:r>
            <a:r>
              <a:rPr lang="en-US" sz="2800" b="1" dirty="0"/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Pepsin cleaves peptide bonds. Then is inactivated by increased pH in the duodenum.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Trypsin &amp; chymotrypsin (pancreatic enzymes) further breakdown further polypeptide.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Brush border peptidases?????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8DDC99-AFE8-4233-A550-17A8616E8A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72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100"/>
            <a:ext cx="9144000" cy="685800"/>
            <a:chOff x="0" y="-8100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80651" y="-8100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123300" y="652815"/>
            <a:ext cx="99702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"/>
          <a:stretch/>
        </p:blipFill>
        <p:spPr bwMode="auto">
          <a:xfrm>
            <a:off x="16932" y="1378528"/>
            <a:ext cx="91440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099" y="716384"/>
            <a:ext cx="4343400" cy="584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Amino acids absorption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43170D-948F-4DC3-99C1-9460EB2CF4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272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52645"/>
            <a:ext cx="9144000" cy="721953"/>
            <a:chOff x="0" y="-52645"/>
            <a:chExt cx="9144000" cy="721953"/>
          </a:xfrm>
        </p:grpSpPr>
        <p:sp>
          <p:nvSpPr>
            <p:cNvPr id="8" name="Rectangle 7"/>
            <p:cNvSpPr/>
            <p:nvPr/>
          </p:nvSpPr>
          <p:spPr>
            <a:xfrm>
              <a:off x="0" y="-52645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378" y="-16492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8600" y="602663"/>
            <a:ext cx="1664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kern="0" dirty="0">
                <a:solidFill>
                  <a:srgbClr val="FF0000"/>
                </a:solidFill>
              </a:rPr>
              <a:t>c. Fats: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109855"/>
            <a:ext cx="866560" cy="76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8885197"/>
              </p:ext>
            </p:extLst>
          </p:nvPr>
        </p:nvGraphicFramePr>
        <p:xfrm>
          <a:off x="16933" y="1305212"/>
          <a:ext cx="9048690" cy="532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47D99C5-24C7-4AA7-9D54-8AE0087366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27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4202F-5F01-45D7-A66E-50AEAF794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DC4202F-5F01-45D7-A66E-50AEAF794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B05105-DFA0-4D5F-A2E5-92E799379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3B05105-DFA0-4D5F-A2E5-92E799379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F9889-15D5-4E00-A535-5DAC8FD99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1CF9889-15D5-4E00-A535-5DAC8FD99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576E8-053C-4A67-BE75-5B6C97CB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3E576E8-053C-4A67-BE75-5B6C97CB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5A7D9D-6F12-47B1-958C-43D6632EC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B85A7D9D-6F12-47B1-958C-43D6632EC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AC9E4E-FD5C-468A-A1B9-E6DC11854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4AC9E4E-FD5C-468A-A1B9-E6DC11854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2985"/>
            <a:ext cx="9144000" cy="685800"/>
            <a:chOff x="0" y="-32985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32985"/>
              <a:ext cx="761999" cy="6858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" y="1282700"/>
            <a:ext cx="904716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33117" y="720436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792592"/>
            <a:ext cx="3048000" cy="5232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Lipid absorption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C927E-7054-4DAF-BE23-0ACD1972FF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562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274" y="990600"/>
            <a:ext cx="88392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1. </a:t>
            </a:r>
            <a:r>
              <a:rPr lang="en-US" sz="2600" b="1" dirty="0">
                <a:solidFill>
                  <a:srgbClr val="000000"/>
                </a:solidFill>
              </a:rPr>
              <a:t>Describe the </a:t>
            </a:r>
            <a:r>
              <a:rPr lang="en-US" sz="2600" b="1" dirty="0">
                <a:solidFill>
                  <a:srgbClr val="FF0000"/>
                </a:solidFill>
              </a:rPr>
              <a:t>gross &amp; microscopic anatomy </a:t>
            </a:r>
            <a:r>
              <a:rPr lang="en-US" sz="2600" b="1" dirty="0">
                <a:solidFill>
                  <a:srgbClr val="000000"/>
                </a:solidFill>
              </a:rPr>
              <a:t>of the small and large intestines and relate these to their function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2. </a:t>
            </a:r>
            <a:r>
              <a:rPr lang="en-US" sz="2600" b="1" dirty="0">
                <a:solidFill>
                  <a:srgbClr val="000000"/>
                </a:solidFill>
              </a:rPr>
              <a:t>Outline the </a:t>
            </a:r>
            <a:r>
              <a:rPr lang="en-US" sz="2600" b="1" dirty="0">
                <a:solidFill>
                  <a:srgbClr val="FF0000"/>
                </a:solidFill>
              </a:rPr>
              <a:t>functions</a:t>
            </a:r>
            <a:r>
              <a:rPr lang="en-US" sz="2600" b="1" dirty="0">
                <a:solidFill>
                  <a:srgbClr val="000000"/>
                </a:solidFill>
              </a:rPr>
              <a:t> of the different parts of the bowel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3. </a:t>
            </a:r>
            <a:r>
              <a:rPr lang="en-US" sz="2600" b="1" dirty="0">
                <a:solidFill>
                  <a:srgbClr val="000000"/>
                </a:solidFill>
              </a:rPr>
              <a:t>Describe the </a:t>
            </a:r>
            <a:r>
              <a:rPr lang="en-US" sz="2600" b="1" dirty="0">
                <a:solidFill>
                  <a:srgbClr val="FF0000"/>
                </a:solidFill>
              </a:rPr>
              <a:t>mechanisms of absorption </a:t>
            </a:r>
            <a:r>
              <a:rPr lang="en-US" sz="2600" b="1" dirty="0">
                <a:solidFill>
                  <a:srgbClr val="000000"/>
                </a:solidFill>
              </a:rPr>
              <a:t>of the following groups of nutrients in the small intestine: 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rgbClr val="7030A0"/>
                </a:solidFill>
              </a:rPr>
              <a:t>a. Sugars </a:t>
            </a:r>
            <a:r>
              <a:rPr lang="ar-BH" sz="2600" b="1" dirty="0">
                <a:solidFill>
                  <a:srgbClr val="7030A0"/>
                </a:solidFill>
              </a:rPr>
              <a:t>  </a:t>
            </a:r>
            <a:r>
              <a:rPr lang="en-US" sz="2600" b="1" dirty="0">
                <a:solidFill>
                  <a:srgbClr val="7030A0"/>
                </a:solidFill>
              </a:rPr>
              <a:t>b. Amino acids 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rgbClr val="7030A0"/>
                </a:solidFill>
              </a:rPr>
              <a:t>c. Fats </a:t>
            </a:r>
            <a:r>
              <a:rPr lang="ar-BH" sz="2600" b="1" dirty="0">
                <a:solidFill>
                  <a:srgbClr val="7030A0"/>
                </a:solidFill>
              </a:rPr>
              <a:t>    </a:t>
            </a:r>
            <a:r>
              <a:rPr lang="en-US" sz="2600" b="1" dirty="0">
                <a:solidFill>
                  <a:srgbClr val="7030A0"/>
                </a:solidFill>
              </a:rPr>
              <a:t>d. Salts and water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4. </a:t>
            </a:r>
            <a:r>
              <a:rPr lang="en-US" sz="2600" b="1" dirty="0">
                <a:solidFill>
                  <a:srgbClr val="000000"/>
                </a:solidFill>
              </a:rPr>
              <a:t>Describe the basis of </a:t>
            </a:r>
            <a:r>
              <a:rPr lang="en-US" sz="2600" b="1" dirty="0">
                <a:solidFill>
                  <a:srgbClr val="FF0000"/>
                </a:solidFill>
              </a:rPr>
              <a:t>oral rehydration therapy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5. </a:t>
            </a:r>
            <a:r>
              <a:rPr lang="en-US" sz="2600" b="1" dirty="0">
                <a:solidFill>
                  <a:srgbClr val="000000"/>
                </a:solidFill>
              </a:rPr>
              <a:t>Describe the patterns of </a:t>
            </a:r>
            <a:r>
              <a:rPr lang="en-US" sz="2600" b="1" dirty="0">
                <a:solidFill>
                  <a:srgbClr val="FF0000"/>
                </a:solidFill>
              </a:rPr>
              <a:t>motility</a:t>
            </a:r>
            <a:r>
              <a:rPr lang="en-US" sz="2600" b="1" dirty="0">
                <a:solidFill>
                  <a:srgbClr val="000000"/>
                </a:solidFill>
              </a:rPr>
              <a:t> of the small intestine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6. </a:t>
            </a:r>
            <a:r>
              <a:rPr lang="en-US" sz="2600" b="1" dirty="0">
                <a:solidFill>
                  <a:srgbClr val="000000"/>
                </a:solidFill>
              </a:rPr>
              <a:t>Describe the </a:t>
            </a:r>
            <a:r>
              <a:rPr lang="en-US" sz="2600" b="1" dirty="0">
                <a:solidFill>
                  <a:srgbClr val="FF0000"/>
                </a:solidFill>
              </a:rPr>
              <a:t>functions</a:t>
            </a:r>
            <a:r>
              <a:rPr lang="en-US" sz="2600" b="1" dirty="0">
                <a:solidFill>
                  <a:srgbClr val="000000"/>
                </a:solidFill>
              </a:rPr>
              <a:t> of the large intestine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7. </a:t>
            </a:r>
            <a:r>
              <a:rPr lang="en-US" sz="2600" b="1" dirty="0">
                <a:solidFill>
                  <a:srgbClr val="000000"/>
                </a:solidFill>
              </a:rPr>
              <a:t>Describe the </a:t>
            </a:r>
            <a:r>
              <a:rPr lang="en-US" sz="2600" b="1" dirty="0">
                <a:solidFill>
                  <a:srgbClr val="FF0000"/>
                </a:solidFill>
              </a:rPr>
              <a:t>motility </a:t>
            </a:r>
            <a:r>
              <a:rPr lang="en-US" sz="2600" b="1" dirty="0">
                <a:solidFill>
                  <a:srgbClr val="000000"/>
                </a:solidFill>
              </a:rPr>
              <a:t>of the colon and rectum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FF0000"/>
                </a:solidFill>
              </a:rPr>
              <a:t>8. </a:t>
            </a:r>
            <a:r>
              <a:rPr lang="en-US" sz="2600" b="1" dirty="0">
                <a:solidFill>
                  <a:srgbClr val="000000"/>
                </a:solidFill>
              </a:rPr>
              <a:t>Describe the mechanisms of </a:t>
            </a:r>
            <a:r>
              <a:rPr lang="en-US" sz="2600" b="1" dirty="0">
                <a:solidFill>
                  <a:srgbClr val="FF0000"/>
                </a:solidFill>
              </a:rPr>
              <a:t>defecation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Learning Objectives: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388" y="-67620"/>
            <a:ext cx="9144000" cy="685800"/>
            <a:chOff x="-13388" y="-67620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-13388" y="-67343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09359" y="-67620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3117" y="720436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599" y="1524000"/>
            <a:ext cx="7523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/>
              <a:t>Bile salts absorption is in terminal ilium.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/>
              <a:t>Normally all ingested fats are absorbed.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/>
              <a:t>Fat in stool = steatorrhea = small intestine diarrhea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D4F41-26D9-4E16-8BE9-693F361F6E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270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0595"/>
            <a:ext cx="9144000" cy="693410"/>
            <a:chOff x="0" y="-40595"/>
            <a:chExt cx="9144000" cy="69341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79278" y="-40595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8600" y="685801"/>
            <a:ext cx="3772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kern="0" dirty="0">
                <a:solidFill>
                  <a:srgbClr val="FF0000"/>
                </a:solidFill>
              </a:rPr>
              <a:t>c. Salts and Water: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" y="1297496"/>
            <a:ext cx="9048691" cy="54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96000"/>
            <a:ext cx="866560" cy="76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5361C8-6DB7-41C7-B3C8-70E36F55F3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729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8934"/>
            <a:ext cx="9144000" cy="701749"/>
            <a:chOff x="0" y="-48934"/>
            <a:chExt cx="9144000" cy="701749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48934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20437"/>
            <a:ext cx="82824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Water: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Moves freely in both directions across the mucosa.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Active transport of solutes create an osmotic gradients and water follows by osmosis.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 bwMode="auto">
          <a:xfrm>
            <a:off x="16933" y="2597874"/>
            <a:ext cx="9048690" cy="41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F4DD5-E8D9-482D-98D7-55B23A648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562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2985"/>
            <a:ext cx="9144000" cy="685800"/>
            <a:chOff x="0" y="-32985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32985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2172" y="72043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41" y="687243"/>
            <a:ext cx="90209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Electrolytes: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Most ions are </a:t>
            </a:r>
            <a:r>
              <a:rPr lang="en-US" sz="3200" b="1" dirty="0">
                <a:solidFill>
                  <a:srgbClr val="FF0000"/>
                </a:solidFill>
              </a:rPr>
              <a:t>actively absorbed </a:t>
            </a:r>
            <a:r>
              <a:rPr lang="en-US" sz="3200" b="1" dirty="0"/>
              <a:t>throughout the small intestine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Na+</a:t>
            </a:r>
            <a:r>
              <a:rPr lang="en-US" sz="3200" b="1" dirty="0"/>
              <a:t> is coupled to absorption of glucose and amino acids (cotransport)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Cl¯</a:t>
            </a:r>
            <a:r>
              <a:rPr lang="en-US" sz="3200" b="1" dirty="0"/>
              <a:t> is actively transported into cells, and exchange for HCO3¯.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Ca++ </a:t>
            </a:r>
            <a:r>
              <a:rPr lang="en-US" sz="3200" b="1" dirty="0"/>
              <a:t>absorption is regulated by blood </a:t>
            </a:r>
            <a:r>
              <a:rPr lang="en-US" sz="3200" b="1" dirty="0">
                <a:highlight>
                  <a:srgbClr val="FFFF00"/>
                </a:highlight>
              </a:rPr>
              <a:t>Ca++ levels and Vit. </a:t>
            </a:r>
            <a:r>
              <a:rPr lang="en-US" sz="3200" b="1" dirty="0"/>
              <a:t>D ( Vit. D is a required cofactor for Ca++ absorption).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Iron</a:t>
            </a:r>
            <a:r>
              <a:rPr lang="en-US" sz="3200" b="1" dirty="0"/>
              <a:t> is transported into the cells and bound to ferritin. Main absorption site is duodenum.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6C7995-6B7A-44CE-88F0-FB263CEAA5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5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53553"/>
            <a:ext cx="9144000" cy="706368"/>
            <a:chOff x="0" y="-53553"/>
            <a:chExt cx="9144000" cy="706368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53553"/>
              <a:ext cx="761999" cy="685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05000" y="729691"/>
            <a:ext cx="5029200" cy="523220"/>
          </a:xfrm>
          <a:prstGeom prst="rect">
            <a:avLst/>
          </a:prstGeom>
          <a:ln>
            <a:solidFill>
              <a:srgbClr val="B53FAF"/>
            </a:solidFill>
          </a:ln>
          <a:effectLst>
            <a:glow rad="101600">
              <a:srgbClr val="B53FAF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B12 (</a:t>
            </a:r>
            <a:r>
              <a:rPr lang="en-US" sz="2800" b="1" dirty="0" err="1"/>
              <a:t>Cobalamine</a:t>
            </a:r>
            <a:r>
              <a:rPr lang="en-US" sz="2800" b="1" dirty="0"/>
              <a:t>) absorption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63405" y="652815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LO3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86037218"/>
              </p:ext>
            </p:extLst>
          </p:nvPr>
        </p:nvGraphicFramePr>
        <p:xfrm>
          <a:off x="150223" y="1447800"/>
          <a:ext cx="8915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25983" y="5112327"/>
            <a:ext cx="1828800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Pernicious anemia???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5065693"/>
            <a:ext cx="2286000" cy="95410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Increase need???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46D650-FAEE-4285-A588-1A8E49369F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27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B9E1CFC-91DC-4234-A92B-D677A24A4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6B9E1CFC-91DC-4234-A92B-D677A24A4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64074BA-4DB8-4178-A9C8-BF678863C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dgm id="{B64074BA-4DB8-4178-A9C8-BF678863C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BA503C-90FB-4D77-BF6F-0150A915E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2BBA503C-90FB-4D77-BF6F-0150A915E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9928A0C-176F-47A3-AA79-77A9793FC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graphicEl>
                                              <a:dgm id="{E9928A0C-176F-47A3-AA79-77A9793FC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C8ECEE6-3B4F-4A0A-B7F6-69EC0C9E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AC8ECEE6-3B4F-4A0A-B7F6-69EC0C9E2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7239"/>
            <a:ext cx="9144000" cy="700054"/>
            <a:chOff x="0" y="-47239"/>
            <a:chExt cx="9144000" cy="700054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505200" y="-47239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438" y="838200"/>
            <a:ext cx="7958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basis of oral rehydration therapy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332" y="622874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LO4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606927"/>
            <a:ext cx="84990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Oral rehydration therapy (ORT)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 Is fluid replacement used to prevent and treat dehydration, especially that due to diarrhea.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It involves drinking water with modest amounts of </a:t>
            </a:r>
            <a:r>
              <a:rPr lang="en-US" sz="2800" b="1" dirty="0">
                <a:solidFill>
                  <a:srgbClr val="FF0000"/>
                </a:solidFill>
              </a:rPr>
              <a:t>sugar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salts</a:t>
            </a:r>
            <a:r>
              <a:rPr lang="en-US" sz="2800" b="1" dirty="0"/>
              <a:t>, specifically </a:t>
            </a:r>
            <a:r>
              <a:rPr lang="en-US" sz="2800" b="1" dirty="0">
                <a:solidFill>
                  <a:srgbClr val="FF0000"/>
                </a:solidFill>
              </a:rPr>
              <a:t>sodium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potassium</a:t>
            </a:r>
            <a:r>
              <a:rPr lang="en-US" sz="2800" b="1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ORT can also be given by a nasogastric tube.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Zinc supplement</a:t>
            </a:r>
            <a:r>
              <a:rPr lang="en-US" sz="2800" b="1" dirty="0">
                <a:solidFill>
                  <a:srgbClr val="FF0000"/>
                </a:solidFill>
              </a:rPr>
              <a:t>????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Played an important role in reducing the number of deaths in children under the age of five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016B5A-2607-4B0E-8AC2-F5F2133884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85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930" y="-89485"/>
            <a:ext cx="9144000" cy="721953"/>
            <a:chOff x="0" y="-69138"/>
            <a:chExt cx="9144000" cy="721953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505200" y="-69138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0441" r="5099" b="4277"/>
          <a:stretch/>
        </p:blipFill>
        <p:spPr bwMode="auto">
          <a:xfrm>
            <a:off x="692727" y="942109"/>
            <a:ext cx="7601644" cy="545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70332" y="632468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7706DE-1936-4D0B-821B-9156EB0509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005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6800"/>
            <a:ext cx="9144000" cy="699615"/>
            <a:chOff x="0" y="-46800"/>
            <a:chExt cx="9144000" cy="699615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574474" y="-46800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473" y="719671"/>
            <a:ext cx="6858000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Physiological basis of ORT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0202" r="2878" b="3031"/>
          <a:stretch/>
        </p:blipFill>
        <p:spPr bwMode="auto">
          <a:xfrm>
            <a:off x="491836" y="1392382"/>
            <a:ext cx="7689274" cy="526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75156" y="71967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16A3F4-6F68-44E8-B90B-93AF8A87DF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68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9824"/>
            <a:ext cx="9144000" cy="692639"/>
            <a:chOff x="0" y="-39824"/>
            <a:chExt cx="9144000" cy="692639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94957" y="-39824"/>
              <a:ext cx="761999" cy="685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6932" y="1380487"/>
            <a:ext cx="47074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1- Segmentation: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373D3F"/>
                </a:solidFill>
              </a:rPr>
              <a:t>Moves the chyme back and forth and squeezed against the brush border.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373D3F"/>
                </a:solidFill>
              </a:rPr>
              <a:t>Does not force </a:t>
            </a:r>
            <a:r>
              <a:rPr lang="en-US" sz="2800" b="1" dirty="0" err="1">
                <a:solidFill>
                  <a:srgbClr val="373D3F"/>
                </a:solidFill>
              </a:rPr>
              <a:t>chyme</a:t>
            </a:r>
            <a:r>
              <a:rPr lang="en-US" sz="2800" b="1" dirty="0">
                <a:solidFill>
                  <a:srgbClr val="373D3F"/>
                </a:solidFill>
              </a:rPr>
              <a:t> through the tract.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373D3F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duodenum</a:t>
            </a:r>
            <a:r>
              <a:rPr lang="en-US" sz="2800" b="1" dirty="0">
                <a:solidFill>
                  <a:srgbClr val="373D3F"/>
                </a:solidFill>
              </a:rPr>
              <a:t> is where the most rapid segmentation occurs.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373D3F"/>
                </a:solidFill>
              </a:rPr>
              <a:t>In the ileum, segmentations rhythm is much less.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7" t="6598" r="2022" b="9358"/>
          <a:stretch/>
        </p:blipFill>
        <p:spPr bwMode="auto">
          <a:xfrm>
            <a:off x="4841449" y="1496290"/>
            <a:ext cx="4224173" cy="528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51912" y="652815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09" y="734156"/>
            <a:ext cx="800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Motility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Patterns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 the Small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Intestine: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26518-7CC3-42BF-86EC-5D5EEAA303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5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9138"/>
            <a:ext cx="9144000" cy="721953"/>
            <a:chOff x="0" y="-69138"/>
            <a:chExt cx="9144000" cy="721953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69138"/>
              <a:ext cx="761999" cy="6858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1672" y="949691"/>
            <a:ext cx="40949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2- Peristalsis: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kern="0" dirty="0"/>
              <a:t>Also called migrating motility complex.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kern="0" dirty="0"/>
              <a:t>The hormone </a:t>
            </a:r>
            <a:r>
              <a:rPr lang="en-US" sz="2800" b="1" kern="0" dirty="0" err="1"/>
              <a:t>motilin</a:t>
            </a:r>
            <a:r>
              <a:rPr lang="en-US" sz="2800" b="1" kern="0" dirty="0"/>
              <a:t> initiates peristalsis in the duodenum, force </a:t>
            </a:r>
            <a:r>
              <a:rPr lang="en-US" sz="2800" b="1" kern="0" dirty="0" err="1"/>
              <a:t>chyme</a:t>
            </a:r>
            <a:r>
              <a:rPr lang="en-US" sz="2800" b="1" kern="0" dirty="0"/>
              <a:t> through a short section and then stop.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kern="0" dirty="0"/>
              <a:t>The next contraction begins a little bit farther down than the first, forces </a:t>
            </a:r>
            <a:r>
              <a:rPr lang="en-US" sz="2800" b="1" kern="0" dirty="0" err="1"/>
              <a:t>chyme</a:t>
            </a:r>
            <a:r>
              <a:rPr lang="en-US" sz="2800" b="1" kern="0" dirty="0"/>
              <a:t> a bit farther.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49900" b="8977"/>
          <a:stretch/>
        </p:blipFill>
        <p:spPr bwMode="auto">
          <a:xfrm>
            <a:off x="4495799" y="779403"/>
            <a:ext cx="4569824" cy="609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0332" y="657304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6B204-054C-4405-B2A0-19ACE2D9A7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6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246" y="-115920"/>
            <a:ext cx="9144000" cy="827803"/>
            <a:chOff x="0" y="-55297"/>
            <a:chExt cx="9144000" cy="708112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</a:t>
              </a:r>
              <a:r>
                <a:rPr lang="en-US" sz="1600" ker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810001" y="-55297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294" y="772167"/>
            <a:ext cx="7657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*Gross Anatomy of The Small Intestine: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819" y="2133600"/>
            <a:ext cx="84940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kern="0" dirty="0">
                <a:solidFill>
                  <a:srgbClr val="373D3F"/>
                </a:solidFill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s the primary digestive organ,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also where practically all absorption occurs.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The longest part of the alimentary canal, about </a:t>
            </a:r>
            <a:r>
              <a:rPr lang="en-US" sz="2800" b="1" kern="0" dirty="0">
                <a:solidFill>
                  <a:srgbClr val="373D3F"/>
                </a:solidFill>
              </a:rPr>
              <a:t>3-6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m long.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Its name related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 to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smaller diameter of about 2.54 cm,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73D3F"/>
                </a:solidFill>
                <a:effectLst/>
                <a:uLnTx/>
                <a:uFillTx/>
              </a:rPr>
              <a:t>compared with 7.62 cm for the large intestine. 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2800" b="1" kern="0" dirty="0">
                <a:solidFill>
                  <a:srgbClr val="FF0000"/>
                </a:solidFill>
              </a:rPr>
              <a:t>Enormous internal surface area??? Importance???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1955" y="758154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36E07C-42BA-4931-8C08-731D418A6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703013" y="-58602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3137"/>
            <a:ext cx="9144000" cy="735952"/>
            <a:chOff x="0" y="-83137"/>
            <a:chExt cx="9144000" cy="735952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7729" y="-83137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960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099" y="2133600"/>
            <a:ext cx="8153400" cy="156966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Ileocecal</a:t>
            </a:r>
            <a:r>
              <a:rPr lang="en-US" sz="3200" b="1" dirty="0">
                <a:solidFill>
                  <a:srgbClr val="FF0000"/>
                </a:solidFill>
              </a:rPr>
              <a:t> valve:</a:t>
            </a:r>
          </a:p>
          <a:p>
            <a:pPr algn="ctr"/>
            <a:r>
              <a:rPr lang="en-US" sz="3200" b="1" dirty="0"/>
              <a:t>Relaxed by neural impulses (</a:t>
            </a:r>
            <a:r>
              <a:rPr lang="en-US" sz="3200" b="1" dirty="0" err="1"/>
              <a:t>gastroileal</a:t>
            </a:r>
            <a:r>
              <a:rPr lang="en-US" sz="3200" b="1" dirty="0"/>
              <a:t> reflex) and hormonal impulses by </a:t>
            </a:r>
            <a:r>
              <a:rPr lang="en-US" sz="3200" b="1" dirty="0" err="1"/>
              <a:t>hormon</a:t>
            </a:r>
            <a:r>
              <a:rPr lang="en-US" sz="3200" b="1" dirty="0"/>
              <a:t> (gastrin).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0C4E7-215C-4828-AFE9-1C7CCAA21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6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0073"/>
            <a:ext cx="9144000" cy="692888"/>
            <a:chOff x="0" y="-40073"/>
            <a:chExt cx="9144000" cy="692888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804286" y="-40073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 bwMode="auto">
          <a:xfrm>
            <a:off x="838200" y="2564027"/>
            <a:ext cx="7456170" cy="429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32" y="671946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Functions of large intestine: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1-</a:t>
            </a:r>
            <a:r>
              <a:rPr lang="en-US" sz="2800" b="1" dirty="0">
                <a:solidFill>
                  <a:srgbClr val="000000"/>
                </a:solidFill>
              </a:rPr>
              <a:t> To finish absorption of nutrients and water.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2-</a:t>
            </a:r>
            <a:r>
              <a:rPr lang="en-US" sz="2800" b="1" dirty="0">
                <a:solidFill>
                  <a:srgbClr val="000000"/>
                </a:solidFill>
              </a:rPr>
              <a:t> Synthesize certain vitamins (K, B complex).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3-</a:t>
            </a:r>
            <a:r>
              <a:rPr lang="en-US" sz="2800" b="1" dirty="0">
                <a:solidFill>
                  <a:srgbClr val="000000"/>
                </a:solidFill>
              </a:rPr>
              <a:t> Form, storage and eliminate feces from the body.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591BA5-D5D5-4953-A294-1CA16BA67A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1070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2985"/>
            <a:ext cx="9144000" cy="685800"/>
            <a:chOff x="0" y="-32985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810001" y="-32985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439" y="713510"/>
            <a:ext cx="788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Motility patterns of the colon and rectum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639" y="1298285"/>
            <a:ext cx="8853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73D3F"/>
                </a:solidFill>
              </a:rPr>
              <a:t>three types of movements.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1- </a:t>
            </a:r>
            <a:r>
              <a:rPr lang="en-US" sz="3200" b="1" dirty="0" err="1">
                <a:solidFill>
                  <a:srgbClr val="FF0000"/>
                </a:solidFill>
              </a:rPr>
              <a:t>Haustral</a:t>
            </a:r>
            <a:r>
              <a:rPr lang="en-US" sz="3200" b="1" dirty="0">
                <a:solidFill>
                  <a:srgbClr val="FF0000"/>
                </a:solidFill>
              </a:rPr>
              <a:t> contraction: </a:t>
            </a:r>
            <a:r>
              <a:rPr lang="en-US" sz="2800" b="1" dirty="0">
                <a:solidFill>
                  <a:srgbClr val="373D3F"/>
                </a:solidFill>
              </a:rPr>
              <a:t>sluggish segmentation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373D3F"/>
                </a:solidFill>
              </a:rPr>
              <a:t>Primarily in the transverse and descending colons.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373D3F"/>
                </a:solidFill>
              </a:rPr>
              <a:t>as the circular muscles are more complete than the longitudinal, which have been reduced to the </a:t>
            </a:r>
            <a:r>
              <a:rPr lang="en-US" sz="2800" b="1" dirty="0" err="1">
                <a:solidFill>
                  <a:srgbClr val="373D3F"/>
                </a:solidFill>
              </a:rPr>
              <a:t>taenia</a:t>
            </a:r>
            <a:r>
              <a:rPr lang="en-US" sz="2800" b="1" dirty="0">
                <a:solidFill>
                  <a:srgbClr val="373D3F"/>
                </a:solidFill>
              </a:rPr>
              <a:t> coli.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373D3F"/>
                </a:solidFill>
              </a:rPr>
              <a:t>These movements push and mix the food residue, which helps the large intestine absorb water. </a:t>
            </a:r>
          </a:p>
          <a:p>
            <a:endParaRPr lang="en-US" sz="2800" b="1" dirty="0">
              <a:solidFill>
                <a:srgbClr val="373D3F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2- Peristalsis: </a:t>
            </a:r>
            <a:r>
              <a:rPr lang="en-US" sz="2800" b="1" dirty="0">
                <a:solidFill>
                  <a:srgbClr val="373D3F"/>
                </a:solidFill>
              </a:rPr>
              <a:t>is slower than in the more proximal portions of the alimentary canal.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2A7227-717E-468A-A786-66D3BBCC0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6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2985"/>
            <a:ext cx="9144000" cy="685800"/>
            <a:chOff x="0" y="-32985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77657" y="-32985"/>
              <a:ext cx="761999" cy="6858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15388" y="788921"/>
            <a:ext cx="8712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3-mass movement: </a:t>
            </a:r>
            <a:r>
              <a:rPr lang="en-US" sz="2800" b="1" dirty="0">
                <a:solidFill>
                  <a:srgbClr val="373D3F"/>
                </a:solidFill>
              </a:rPr>
              <a:t>strong waves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373D3F"/>
                </a:solidFill>
              </a:rPr>
              <a:t>Start midway through the transverse colon and quickly force the contents toward the rectum.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373D3F"/>
                </a:solidFill>
              </a:rPr>
              <a:t>Usually occur Once or twice a day.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373D3F"/>
                </a:solidFill>
              </a:rPr>
              <a:t>Forces </a:t>
            </a:r>
            <a:r>
              <a:rPr lang="en-US" sz="2800" b="1" dirty="0" err="1">
                <a:solidFill>
                  <a:srgbClr val="373D3F"/>
                </a:solidFill>
              </a:rPr>
              <a:t>faeces</a:t>
            </a:r>
            <a:r>
              <a:rPr lang="en-US" sz="2800" b="1" dirty="0">
                <a:solidFill>
                  <a:srgbClr val="373D3F"/>
                </a:solidFill>
              </a:rPr>
              <a:t> rapidly into the rectum which is normally empty. The resulting distension produces the urge to </a:t>
            </a:r>
            <a:r>
              <a:rPr lang="en-US" sz="2800" b="1" dirty="0" err="1">
                <a:solidFill>
                  <a:srgbClr val="373D3F"/>
                </a:solidFill>
              </a:rPr>
              <a:t>defaecate</a:t>
            </a:r>
            <a:r>
              <a:rPr lang="en-US" sz="2800" b="1" dirty="0">
                <a:solidFill>
                  <a:srgbClr val="373D3F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54" y="3986923"/>
            <a:ext cx="9048691" cy="138499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373D3F"/>
                </a:solidFill>
              </a:rPr>
              <a:t>Distension in the stomach and the </a:t>
            </a:r>
            <a:r>
              <a:rPr lang="en-US" sz="2800" b="1" dirty="0" err="1">
                <a:solidFill>
                  <a:srgbClr val="373D3F"/>
                </a:solidFill>
              </a:rPr>
              <a:t>chyme</a:t>
            </a:r>
            <a:r>
              <a:rPr lang="en-US" sz="2800" b="1" dirty="0">
                <a:solidFill>
                  <a:srgbClr val="373D3F"/>
                </a:solidFill>
              </a:rPr>
              <a:t> in the small intestine provoke the </a:t>
            </a:r>
            <a:r>
              <a:rPr lang="en-US" sz="2800" b="1" dirty="0" err="1">
                <a:solidFill>
                  <a:srgbClr val="FF0000"/>
                </a:solidFill>
              </a:rPr>
              <a:t>gastrocolic</a:t>
            </a:r>
            <a:r>
              <a:rPr lang="en-US" sz="2800" b="1" dirty="0">
                <a:solidFill>
                  <a:srgbClr val="FF0000"/>
                </a:solidFill>
              </a:rPr>
              <a:t> reflex,</a:t>
            </a:r>
            <a:r>
              <a:rPr lang="en-US" sz="2800" b="1" dirty="0">
                <a:solidFill>
                  <a:srgbClr val="373D3F"/>
                </a:solidFill>
              </a:rPr>
              <a:t> which increases colonic motility, including mass movements.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32" y="5542746"/>
            <a:ext cx="9017969" cy="9541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373D3F"/>
                </a:solidFill>
              </a:rPr>
              <a:t>Fibers in the diet both softens the stool and increases the power of colonic contractions.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BDDF72-8D58-428D-B9F7-9CE0335C04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0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0"/>
              <a:ext cx="761999" cy="6858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8534" y="815976"/>
            <a:ext cx="4797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Mechanisms of Defecation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0750"/>
            <a:ext cx="9065623" cy="53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61" y="60960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715000"/>
            <a:ext cx="1295400" cy="64633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Pudendal nerve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91325C-1721-47FA-A768-077FDE6CB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512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50151"/>
            <a:ext cx="9144000" cy="719459"/>
            <a:chOff x="0" y="-50151"/>
            <a:chExt cx="9144000" cy="719459"/>
          </a:xfrm>
        </p:grpSpPr>
        <p:sp>
          <p:nvSpPr>
            <p:cNvPr id="8" name="Rectangle 7"/>
            <p:cNvSpPr/>
            <p:nvPr/>
          </p:nvSpPr>
          <p:spPr>
            <a:xfrm>
              <a:off x="0" y="-5015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13018" y="-16492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717" y="16002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73D3F"/>
                </a:solidFill>
              </a:rPr>
              <a:t>Feces are eliminated through contractions of the      rectal muscles. </a:t>
            </a:r>
          </a:p>
          <a:p>
            <a:endParaRPr lang="en-US" sz="3200" b="1" dirty="0">
              <a:solidFill>
                <a:srgbClr val="373D3F"/>
              </a:solidFill>
            </a:endParaRPr>
          </a:p>
          <a:p>
            <a:r>
              <a:rPr lang="en-US" sz="3200" b="1" dirty="0">
                <a:solidFill>
                  <a:srgbClr val="373D3F"/>
                </a:solidFill>
              </a:rPr>
              <a:t>This process is helped by a voluntary procedure called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 err="1">
                <a:solidFill>
                  <a:srgbClr val="FF0000"/>
                </a:solidFill>
              </a:rPr>
              <a:t>Valsalva’s</a:t>
            </a:r>
            <a:r>
              <a:rPr lang="en-US" sz="3200" b="1" dirty="0">
                <a:solidFill>
                  <a:srgbClr val="FF0000"/>
                </a:solidFill>
              </a:rPr>
              <a:t> maneuver?? </a:t>
            </a:r>
          </a:p>
          <a:p>
            <a:r>
              <a:rPr lang="en-US" sz="3200" b="1" dirty="0">
                <a:solidFill>
                  <a:srgbClr val="373D3F"/>
                </a:solidFill>
              </a:rPr>
              <a:t>Increase intra-abdominal pressure by contracting the diaphragm and abdominal wall muscles, and closing the glottis.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C210C-C9A8-42D0-9C22-9E41B195D3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5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492"/>
            <a:ext cx="9144000" cy="685800"/>
            <a:chOff x="0" y="-16492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505200" y="-16492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1752600"/>
            <a:ext cx="8610600" cy="138499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3D3F"/>
                </a:solidFill>
              </a:rPr>
              <a:t>If defecation is not initiated voluntarily, </a:t>
            </a:r>
            <a:r>
              <a:rPr lang="en-US" sz="2800" b="1" dirty="0">
                <a:solidFill>
                  <a:srgbClr val="C00000"/>
                </a:solidFill>
              </a:rPr>
              <a:t>sacral reflexes </a:t>
            </a:r>
            <a:r>
              <a:rPr lang="en-US" sz="2800" b="1" dirty="0">
                <a:solidFill>
                  <a:srgbClr val="373D3F"/>
                </a:solidFill>
              </a:rPr>
              <a:t>will eventually trigger it </a:t>
            </a:r>
            <a:r>
              <a:rPr lang="en-US" sz="2800" b="1" dirty="0">
                <a:solidFill>
                  <a:srgbClr val="C00000"/>
                </a:solidFill>
              </a:rPr>
              <a:t>involuntarily</a:t>
            </a:r>
            <a:r>
              <a:rPr lang="en-US" sz="2800" b="1" dirty="0">
                <a:solidFill>
                  <a:srgbClr val="373D3F"/>
                </a:solidFill>
              </a:rPr>
              <a:t> as rectal pressure rises.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880" y="3505200"/>
            <a:ext cx="8065770" cy="13849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3D3F"/>
                </a:solidFill>
              </a:rPr>
              <a:t>The number of bowel movements varies greatly between individuals, ranging from </a:t>
            </a:r>
            <a:r>
              <a:rPr lang="en-US" sz="2800" b="1" dirty="0">
                <a:solidFill>
                  <a:srgbClr val="C00000"/>
                </a:solidFill>
              </a:rPr>
              <a:t>2-3 per day </a:t>
            </a:r>
            <a:r>
              <a:rPr lang="en-US" sz="2800" b="1" dirty="0">
                <a:solidFill>
                  <a:srgbClr val="373D3F"/>
                </a:solidFill>
              </a:rPr>
              <a:t>to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3 - 4 per week</a:t>
            </a:r>
            <a:r>
              <a:rPr lang="en-US" sz="2800" b="1" dirty="0">
                <a:solidFill>
                  <a:srgbClr val="373D3F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4985" y="788921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6B9F0E-3D1B-41E7-AE90-08EBB89AE7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86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8100"/>
            <a:ext cx="9144000" cy="690915"/>
            <a:chOff x="0" y="-38100"/>
            <a:chExt cx="9144000" cy="690915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08991" y="-38100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40" y="6096000"/>
            <a:ext cx="86656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788F8-846E-471C-A77A-E8577705D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67476" y="-45550"/>
            <a:ext cx="691170" cy="6657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70E46E-3A07-451F-A476-E1BD8785C6A6}"/>
              </a:ext>
            </a:extLst>
          </p:cNvPr>
          <p:cNvSpPr txBox="1"/>
          <p:nvPr/>
        </p:nvSpPr>
        <p:spPr>
          <a:xfrm>
            <a:off x="1932251" y="2504687"/>
            <a:ext cx="54704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839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</a:t>
              </a:r>
              <a:r>
                <a:rPr lang="en-US" sz="1600" ker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33800" y="0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85028" y="747357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799" y="74735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Parts of Small Intestine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1" y="1600200"/>
            <a:ext cx="8635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/>
              <a:t>From the pyloric sphincter to the </a:t>
            </a:r>
            <a:r>
              <a:rPr lang="en-US" sz="3200" b="1" dirty="0" err="1"/>
              <a:t>ileo-cecal</a:t>
            </a:r>
            <a:r>
              <a:rPr lang="en-US" sz="3200" b="1" dirty="0"/>
              <a:t> valve.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/>
              <a:t>Three subdivisions</a:t>
            </a:r>
            <a:r>
              <a:rPr lang="ar-IQ" sz="3200" b="1" dirty="0"/>
              <a:t> </a:t>
            </a:r>
            <a:r>
              <a:rPr lang="en-US" sz="3200" b="1" dirty="0"/>
              <a:t>which are defined by the distinctive features of the </a:t>
            </a:r>
            <a:r>
              <a:rPr lang="en-US" sz="3200" b="1" dirty="0">
                <a:solidFill>
                  <a:srgbClr val="FF0000"/>
                </a:solidFill>
              </a:rPr>
              <a:t>mucosa:</a:t>
            </a:r>
            <a:endParaRPr lang="en-US" sz="3200" b="1" dirty="0"/>
          </a:p>
          <a:p>
            <a:r>
              <a:rPr lang="en-US" sz="3200" b="1" dirty="0">
                <a:solidFill>
                  <a:srgbClr val="7030A0"/>
                </a:solidFill>
              </a:rPr>
              <a:t>1- Duodenum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2- Jejunum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3- Ileum</a:t>
            </a:r>
            <a:endParaRPr lang="ar-IQ" sz="3200" b="1" dirty="0">
              <a:solidFill>
                <a:srgbClr val="7030A0"/>
              </a:solidFill>
            </a:endParaRPr>
          </a:p>
          <a:p>
            <a:endParaRPr lang="en-US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A5BB4-50EB-49E2-AB1E-C36620B724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626811" y="-61157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44AD5F-E94C-4C56-86EA-28F8F2F11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/>
          <a:stretch/>
        </p:blipFill>
        <p:spPr bwMode="auto">
          <a:xfrm>
            <a:off x="3349634" y="3539934"/>
            <a:ext cx="4944736" cy="32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3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932" y="-25897"/>
            <a:ext cx="9144000" cy="704213"/>
            <a:chOff x="16932" y="-25897"/>
            <a:chExt cx="9144000" cy="704213"/>
          </a:xfrm>
        </p:grpSpPr>
        <p:sp>
          <p:nvSpPr>
            <p:cNvPr id="8" name="Rectangle 7"/>
            <p:cNvSpPr/>
            <p:nvPr/>
          </p:nvSpPr>
          <p:spPr>
            <a:xfrm>
              <a:off x="16932" y="25502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806457" y="-25897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235" y="1600200"/>
            <a:ext cx="8837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prstClr val="black"/>
                </a:solidFill>
              </a:rPr>
              <a:t>Chyme</a:t>
            </a:r>
            <a:r>
              <a:rPr lang="en-US" sz="3200" b="1" dirty="0">
                <a:solidFill>
                  <a:prstClr val="black"/>
                </a:solidFill>
              </a:rPr>
              <a:t> delivered to the duodenum is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hypertonic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acidic</a:t>
            </a:r>
            <a:r>
              <a:rPr lang="en-US" sz="3200" b="1" dirty="0">
                <a:solidFill>
                  <a:prstClr val="black"/>
                </a:solidFill>
              </a:rPr>
              <a:t> and only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partly digested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It is conditioned by osmotic movement of water, hepatic and biliary secretion of HCO3- and a cocktail of enzymes into a </a:t>
            </a:r>
            <a:r>
              <a:rPr lang="en-US" sz="3200" b="1" dirty="0">
                <a:solidFill>
                  <a:srgbClr val="FF0000"/>
                </a:solidFill>
              </a:rPr>
              <a:t>neutral isotonic </a:t>
            </a:r>
            <a:r>
              <a:rPr lang="en-US" sz="3200" b="1" dirty="0">
                <a:solidFill>
                  <a:prstClr val="black"/>
                </a:solidFill>
              </a:rPr>
              <a:t>solution which progresses slowly through the small intestine where </a:t>
            </a:r>
            <a:r>
              <a:rPr lang="en-US" sz="3200" b="1" dirty="0">
                <a:solidFill>
                  <a:srgbClr val="FF0000"/>
                </a:solidFill>
              </a:rPr>
              <a:t>most </a:t>
            </a:r>
            <a:r>
              <a:rPr lang="en-US" sz="3200" b="1" dirty="0">
                <a:solidFill>
                  <a:prstClr val="black"/>
                </a:solidFill>
              </a:rPr>
              <a:t>absorption takes place.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777162"/>
            <a:ext cx="152291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 &amp;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FA8832-5263-4952-944D-7DD23D7B9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95925" y="-89330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005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511" y="-32986"/>
            <a:ext cx="9144000" cy="685800"/>
            <a:chOff x="0" y="-32985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32985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037" y="82644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*Microscopic Anatomy of Small Intestine: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964" y="1979269"/>
            <a:ext cx="3221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373D3F"/>
                </a:solidFill>
              </a:rPr>
              <a:t>All the same four layers typically present in the alimentary system </a:t>
            </a:r>
            <a:r>
              <a:rPr lang="en-US" sz="2800" b="1" dirty="0">
                <a:solidFill>
                  <a:srgbClr val="FF0000"/>
                </a:solidFill>
              </a:rPr>
              <a:t>(mucosa ,sub mucosa, muscular layer and serosa)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8353" y="747356"/>
            <a:ext cx="9736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5A6460-1262-4CF5-BD14-DC1EE94502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550735" y="-100325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61311B8-87FD-4AB1-9CA3-9164C8D6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05" y="1867735"/>
            <a:ext cx="5655431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5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511" y="-32986"/>
            <a:ext cx="9144000" cy="685800"/>
            <a:chOff x="0" y="-32985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32985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99" y="584766"/>
            <a:ext cx="889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Microscopic Anatomy of Small Intestine: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864" y="1271408"/>
            <a:ext cx="899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373D3F"/>
                </a:solidFill>
              </a:rPr>
              <a:t>Three features of the mucosa and submucosa are unique and most abundant in the </a:t>
            </a:r>
            <a:r>
              <a:rPr lang="en-US" sz="2200" b="1" dirty="0">
                <a:solidFill>
                  <a:srgbClr val="FF0000"/>
                </a:solidFill>
              </a:rPr>
              <a:t>proximal two-thirds </a:t>
            </a:r>
            <a:r>
              <a:rPr lang="en-US" sz="2200" b="1" dirty="0">
                <a:solidFill>
                  <a:srgbClr val="373D3F"/>
                </a:solidFill>
              </a:rPr>
              <a:t>of the small intestine</a:t>
            </a:r>
            <a:r>
              <a:rPr lang="en-US" sz="2200" b="1" dirty="0">
                <a:solidFill>
                  <a:srgbClr val="FF0000"/>
                </a:solidFill>
              </a:rPr>
              <a:t>????</a:t>
            </a:r>
          </a:p>
          <a:p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21" y="766461"/>
            <a:ext cx="135582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LO1&amp;2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5A6460-1262-4CF5-BD14-DC1EE94502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24" b="18875"/>
          <a:stretch/>
        </p:blipFill>
        <p:spPr>
          <a:xfrm>
            <a:off x="4550735" y="-100325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B5BF1E2-BDB2-44E5-B644-DBDF8929B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568619"/>
              </p:ext>
            </p:extLst>
          </p:nvPr>
        </p:nvGraphicFramePr>
        <p:xfrm>
          <a:off x="685800" y="2133601"/>
          <a:ext cx="760857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208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8301"/>
            <a:ext cx="9144000" cy="691116"/>
            <a:chOff x="0" y="-38301"/>
            <a:chExt cx="9144000" cy="691116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733799" y="-3830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747356"/>
            <a:ext cx="165774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 &amp;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314846"/>
            <a:ext cx="3352802" cy="13849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Sugars</a:t>
            </a:r>
            <a:r>
              <a:rPr lang="en-US" sz="2800" b="1" dirty="0">
                <a:solidFill>
                  <a:srgbClr val="373D3F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amino acids </a:t>
            </a:r>
            <a:r>
              <a:rPr lang="en-US" sz="2800" b="1" dirty="0">
                <a:solidFill>
                  <a:srgbClr val="373D3F"/>
                </a:solidFill>
              </a:rPr>
              <a:t>can enter the bloodstream directly.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4330997"/>
            <a:ext cx="3722370" cy="138499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Lipid </a:t>
            </a:r>
            <a:r>
              <a:rPr lang="en-US" sz="2800" b="1" dirty="0">
                <a:solidFill>
                  <a:srgbClr val="373D3F"/>
                </a:solidFill>
              </a:rPr>
              <a:t>breakdown products are absorbed by the </a:t>
            </a:r>
            <a:r>
              <a:rPr lang="en-US" sz="2800" b="1" dirty="0">
                <a:solidFill>
                  <a:srgbClr val="FF0000"/>
                </a:solidFill>
              </a:rPr>
              <a:t>lacteals.</a:t>
            </a:r>
            <a:endParaRPr lang="en-US" sz="2800" b="1" dirty="0">
              <a:solidFill>
                <a:srgbClr val="373D3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B4AA3-19A0-4A6F-B3F0-77F0BF55A4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648204" y="-82966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85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5470"/>
            <a:ext cx="9144000" cy="748285"/>
            <a:chOff x="0" y="-95470"/>
            <a:chExt cx="9144000" cy="748285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3619501" y="-95470"/>
              <a:ext cx="761999" cy="685800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67041"/>
              </p:ext>
            </p:extLst>
          </p:nvPr>
        </p:nvGraphicFramePr>
        <p:xfrm>
          <a:off x="41564" y="699656"/>
          <a:ext cx="9130145" cy="59473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Cell type</a:t>
                      </a:r>
                    </a:p>
                  </a:txBody>
                  <a:tcPr marL="70467" marR="70467" marT="35234" marB="3523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Location in the mucosa</a:t>
                      </a:r>
                    </a:p>
                  </a:txBody>
                  <a:tcPr marL="70467" marR="70467" marT="35234" marB="3523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Function</a:t>
                      </a:r>
                    </a:p>
                  </a:txBody>
                  <a:tcPr marL="70467" marR="70467" marT="35234" marB="35234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Absorptive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enterocyte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Epithelium/intestinal glands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Digestion and absorption of nutrients in </a:t>
                      </a:r>
                      <a:r>
                        <a:rPr lang="en-US" sz="1800" b="1" dirty="0" err="1">
                          <a:effectLst/>
                        </a:rPr>
                        <a:t>chyme</a:t>
                      </a:r>
                      <a:endParaRPr lang="en-US" sz="1800" b="1" dirty="0">
                        <a:effectLst/>
                      </a:endParaRP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Goblet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Epithelium/intestinal glands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Secretion of mucus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Paneth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Intestinal glands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Secretion of the bactericidal enzyme lysozyme; phagocytosis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r>
                        <a:rPr lang="en-US" sz="1800" b="1" dirty="0">
                          <a:effectLst/>
                        </a:rPr>
                        <a:t> cells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Intestinal glands of duodenum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Secretion of the hormone intestinal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 G</a:t>
                      </a:r>
                      <a:r>
                        <a:rPr lang="en-US" sz="1800" b="1" dirty="0">
                          <a:effectLst/>
                        </a:rPr>
                        <a:t>astrin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7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I cells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Intestinal glands of duodenum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Secretion of the hormone cholecystokinin, which stimulates release of pancreatic juices and bile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K cells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Intestinal glands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Secretion of the hormone glucose-dependent insulinotropic peptide, which stimulates the release of insulin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95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en-US" sz="1800" b="1" dirty="0">
                          <a:effectLst/>
                        </a:rPr>
                        <a:t> cells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Intestinal glands of duodenum and jejunum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Secretion of the hormone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en-US" sz="1800" b="1" dirty="0" err="1">
                          <a:effectLst/>
                        </a:rPr>
                        <a:t>otilin</a:t>
                      </a:r>
                      <a:r>
                        <a:rPr lang="en-US" sz="1800" b="1" dirty="0">
                          <a:effectLst/>
                        </a:rPr>
                        <a:t>, which accelerates gastric emptying, stimulates intestinal peristalsis, and stimulates the production of pepsin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S </a:t>
                      </a:r>
                      <a:r>
                        <a:rPr lang="en-US" sz="1800" b="1" dirty="0">
                          <a:effectLst/>
                        </a:rPr>
                        <a:t>cells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Intestinal glands</a:t>
                      </a:r>
                    </a:p>
                  </a:txBody>
                  <a:tcPr marL="70467" marR="70467" marT="35234" marB="3523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Secretion of the hormone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800" b="1" dirty="0">
                          <a:effectLst/>
                        </a:rPr>
                        <a:t>ecretin</a:t>
                      </a:r>
                    </a:p>
                  </a:txBody>
                  <a:tcPr marL="70467" marR="70467" marT="35234" marB="3523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85" y="6096000"/>
            <a:ext cx="86656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648773"/>
            <a:ext cx="166729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LO1 &amp;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EACFE7-74B5-463B-87FB-E4BD827E8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24" b="18875"/>
          <a:stretch/>
        </p:blipFill>
        <p:spPr>
          <a:xfrm>
            <a:off x="4461316" y="-140135"/>
            <a:ext cx="804777" cy="7751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536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8757</TotalTime>
  <Words>2569</Words>
  <Application>Microsoft Office PowerPoint</Application>
  <PresentationFormat>On-screen Show (4:3)</PresentationFormat>
  <Paragraphs>341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Algerian</vt:lpstr>
      <vt:lpstr>Arial</vt:lpstr>
      <vt:lpstr>Berlin Sans FB Demi</vt:lpstr>
      <vt:lpstr>Calibri</vt:lpstr>
      <vt:lpstr>Calibri Light</vt:lpstr>
      <vt:lpstr>Wingdings</vt:lpstr>
      <vt:lpstr>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Nehaya Al-Aubody</cp:lastModifiedBy>
  <cp:revision>351</cp:revision>
  <dcterms:created xsi:type="dcterms:W3CDTF">2006-08-16T00:00:00Z</dcterms:created>
  <dcterms:modified xsi:type="dcterms:W3CDTF">2022-05-09T08:18:52Z</dcterms:modified>
</cp:coreProperties>
</file>